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 ContentType="image/tiff"/>
  <Default Extension="tiff" ContentType="image/tiff"/>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comments/comment1.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Lst>
  <p:sldIdLst>
    <p:sldId id="256" r:id="rId3"/>
    <p:sldId id="257" r:id="rId4"/>
    <p:sldId id="258" r:id="rId5"/>
    <p:sldId id="259" r:id="rId6"/>
    <p:sldId id="260" r:id="rId7"/>
    <p:sldId id="261" r:id="rId8"/>
    <p:sldId id="262" r:id="rId9"/>
    <p:sldId id="263" r:id="rId10"/>
    <p:sldId id="282" r:id="rId11"/>
    <p:sldId id="283" r:id="rId12"/>
    <p:sldId id="264" r:id="rId13"/>
    <p:sldId id="265" r:id="rId14"/>
    <p:sldId id="266" r:id="rId15"/>
    <p:sldId id="267" r:id="rId16"/>
    <p:sldId id="268" r:id="rId17"/>
    <p:sldId id="269" r:id="rId18"/>
    <p:sldId id="270" r:id="rId19"/>
    <p:sldId id="271" r:id="rId20"/>
    <p:sldId id="272" r:id="rId21"/>
    <p:sldId id="273" r:id="rId22"/>
    <p:sldId id="274" r:id="rId23"/>
    <p:sldId id="277" r:id="rId24"/>
    <p:sldId id="278" r:id="rId25"/>
    <p:sldId id="279" r:id="rId26"/>
    <p:sldId id="280" r:id="rId27"/>
    <p:sldId id="281" r:id="rId28"/>
    <p:sldId id="275" r:id="rId29"/>
    <p:sldId id="276" r:id="rId30"/>
  </p:sldIdLst>
  <p:sldSz cx="12192000" cy="6858000"/>
  <p:notesSz cx="7559675" cy="106918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ubrahmanyam Devarakonda" initials="SD" lastIdx="1" clrIdx="0">
    <p:extLst>
      <p:ext uri="{19B8F6BF-5375-455C-9EA6-DF929625EA0E}">
        <p15:presenceInfo xmlns:p15="http://schemas.microsoft.com/office/powerpoint/2012/main" userId="078131f60a4973d8"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525"/>
    <p:restoredTop sz="94654"/>
  </p:normalViewPr>
  <p:slideViewPr>
    <p:cSldViewPr snapToGrid="0" snapToObjects="1">
      <p:cViewPr varScale="1">
        <p:scale>
          <a:sx n="164" d="100"/>
          <a:sy n="164" d="100"/>
        </p:scale>
        <p:origin x="176"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commentAuthors" Target="commentAuthor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tableStyles" Target="tableStyles.xml"/><Relationship Id="rId8" Type="http://schemas.openxmlformats.org/officeDocument/2006/relationships/slide" Target="slides/slide6.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8-04-21T23:50:01.139" idx="1">
    <p:pos x="10" y="10"/>
    <p:text/>
    <p:extLst>
      <p:ext uri="{C676402C-5697-4E1C-873F-D02D1690AC5C}">
        <p15:threadingInfo xmlns:p15="http://schemas.microsoft.com/office/powerpoint/2012/main" timeZoneBias="-330"/>
      </p:ext>
    </p:extLst>
  </p:cm>
</p:cmLst>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IN" sz="4400" b="0" strike="noStrike" spc="-1">
              <a:latin typeface="Arial"/>
            </a:endParaRPr>
          </a:p>
        </p:txBody>
      </p:sp>
      <p:sp>
        <p:nvSpPr>
          <p:cNvPr id="35"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IN" sz="3200" b="0" strike="noStrike" spc="-1">
              <a:latin typeface="Arial"/>
            </a:endParaRPr>
          </a:p>
        </p:txBody>
      </p:sp>
      <p:sp>
        <p:nvSpPr>
          <p:cNvPr id="36"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7"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IN" sz="4400" b="0" strike="noStrike" spc="-1">
              <a:latin typeface="Arial"/>
            </a:endParaRPr>
          </a:p>
        </p:txBody>
      </p:sp>
      <p:sp>
        <p:nvSpPr>
          <p:cNvPr id="38"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IN" sz="3200" b="0" strike="noStrike" spc="-1">
              <a:latin typeface="Arial"/>
            </a:endParaRPr>
          </a:p>
        </p:txBody>
      </p:sp>
      <p:sp>
        <p:nvSpPr>
          <p:cNvPr id="39"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IN" sz="3200" b="0" strike="noStrike" spc="-1">
              <a:latin typeface="Arial"/>
            </a:endParaRPr>
          </a:p>
        </p:txBody>
      </p:sp>
      <p:sp>
        <p:nvSpPr>
          <p:cNvPr id="40"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IN" sz="3200" b="0" strike="noStrike" spc="-1">
              <a:latin typeface="Arial"/>
            </a:endParaRPr>
          </a:p>
        </p:txBody>
      </p:sp>
      <p:sp>
        <p:nvSpPr>
          <p:cNvPr id="41"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42"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IN" sz="4400" b="0" strike="noStrike" spc="-1">
              <a:latin typeface="Arial"/>
            </a:endParaRPr>
          </a:p>
        </p:txBody>
      </p:sp>
      <p:sp>
        <p:nvSpPr>
          <p:cNvPr id="43"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IN" sz="3200" b="0" strike="noStrike" spc="-1">
              <a:latin typeface="Arial"/>
            </a:endParaRPr>
          </a:p>
        </p:txBody>
      </p:sp>
      <p:sp>
        <p:nvSpPr>
          <p:cNvPr id="44"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IN" sz="3200" b="0" strike="noStrike" spc="-1">
              <a:latin typeface="Arial"/>
            </a:endParaRPr>
          </a:p>
        </p:txBody>
      </p:sp>
      <p:sp>
        <p:nvSpPr>
          <p:cNvPr id="45"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IN" sz="3200" b="0" strike="noStrike" spc="-1">
              <a:latin typeface="Arial"/>
            </a:endParaRPr>
          </a:p>
        </p:txBody>
      </p:sp>
      <p:sp>
        <p:nvSpPr>
          <p:cNvPr id="46"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IN" sz="3200" b="0" strike="noStrike" spc="-1">
              <a:latin typeface="Arial"/>
            </a:endParaRPr>
          </a:p>
        </p:txBody>
      </p:sp>
      <p:sp>
        <p:nvSpPr>
          <p:cNvPr id="47"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IN" sz="3200" b="0" strike="noStrike" spc="-1">
              <a:latin typeface="Arial"/>
            </a:endParaRPr>
          </a:p>
        </p:txBody>
      </p:sp>
      <p:sp>
        <p:nvSpPr>
          <p:cNvPr id="48"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7"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IN" sz="4400" b="0" strike="noStrike" spc="-1">
              <a:latin typeface="Arial"/>
            </a:endParaRPr>
          </a:p>
        </p:txBody>
      </p:sp>
      <p:sp>
        <p:nvSpPr>
          <p:cNvPr id="58" name="PlaceHolder 2"/>
          <p:cNvSpPr>
            <a:spLocks noGrp="1"/>
          </p:cNvSpPr>
          <p:nvPr>
            <p:ph type="subTitle"/>
          </p:nvPr>
        </p:nvSpPr>
        <p:spPr>
          <a:xfrm>
            <a:off x="609480" y="1604520"/>
            <a:ext cx="10972440" cy="3977280"/>
          </a:xfrm>
          <a:prstGeom prst="rect">
            <a:avLst/>
          </a:prstGeom>
        </p:spPr>
        <p:txBody>
          <a:bodyPr lIns="0" tIns="0" rIns="0" bIns="0" anchor="ctr"/>
          <a:lstStyle/>
          <a:p>
            <a:pPr algn="ctr"/>
            <a:endParaRPr lang="en-IN" sz="3200" b="0" strike="noStrike" spc="-1">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IN" sz="4400" b="0" strike="noStrike" spc="-1">
              <a:latin typeface="Arial"/>
            </a:endParaRPr>
          </a:p>
        </p:txBody>
      </p:sp>
      <p:sp>
        <p:nvSpPr>
          <p:cNvPr id="60"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IN" sz="4400" b="0" strike="noStrike" spc="-1">
              <a:latin typeface="Arial"/>
            </a:endParaRPr>
          </a:p>
        </p:txBody>
      </p:sp>
      <p:sp>
        <p:nvSpPr>
          <p:cNvPr id="62"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IN" sz="3200" b="0" strike="noStrike" spc="-1">
              <a:latin typeface="Arial"/>
            </a:endParaRPr>
          </a:p>
        </p:txBody>
      </p:sp>
      <p:sp>
        <p:nvSpPr>
          <p:cNvPr id="63"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4"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IN" sz="4400" b="0" strike="noStrike" spc="-1">
              <a:latin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65" name="PlaceHolder 1"/>
          <p:cNvSpPr>
            <a:spLocks noGrp="1"/>
          </p:cNvSpPr>
          <p:nvPr>
            <p:ph type="subTitle"/>
          </p:nvPr>
        </p:nvSpPr>
        <p:spPr>
          <a:xfrm>
            <a:off x="609480" y="273600"/>
            <a:ext cx="10972440" cy="5307840"/>
          </a:xfrm>
          <a:prstGeom prst="rect">
            <a:avLst/>
          </a:prstGeom>
        </p:spPr>
        <p:txBody>
          <a:bodyPr lIns="0" tIns="0" rIns="0" bIns="0" anchor="ctr"/>
          <a:lstStyle/>
          <a:p>
            <a:pPr algn="ctr"/>
            <a:endParaRPr lang="en-IN" sz="3200" b="0" strike="noStrike" spc="-1">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66"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IN" sz="4400" b="0" strike="noStrike" spc="-1">
              <a:latin typeface="Arial"/>
            </a:endParaRPr>
          </a:p>
        </p:txBody>
      </p:sp>
      <p:sp>
        <p:nvSpPr>
          <p:cNvPr id="67"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IN" sz="3200" b="0" strike="noStrike" spc="-1">
              <a:latin typeface="Arial"/>
            </a:endParaRPr>
          </a:p>
        </p:txBody>
      </p:sp>
      <p:sp>
        <p:nvSpPr>
          <p:cNvPr id="68"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IN" sz="3200" b="0" strike="noStrike" spc="-1">
              <a:latin typeface="Arial"/>
            </a:endParaRPr>
          </a:p>
        </p:txBody>
      </p:sp>
      <p:sp>
        <p:nvSpPr>
          <p:cNvPr id="69"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3"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IN" sz="4400" b="0" strike="noStrike" spc="-1">
              <a:latin typeface="Arial"/>
            </a:endParaRPr>
          </a:p>
        </p:txBody>
      </p:sp>
      <p:sp>
        <p:nvSpPr>
          <p:cNvPr id="14" name="PlaceHolder 2"/>
          <p:cNvSpPr>
            <a:spLocks noGrp="1"/>
          </p:cNvSpPr>
          <p:nvPr>
            <p:ph type="subTitle"/>
          </p:nvPr>
        </p:nvSpPr>
        <p:spPr>
          <a:xfrm>
            <a:off x="609480" y="1604520"/>
            <a:ext cx="10972440" cy="3977280"/>
          </a:xfrm>
          <a:prstGeom prst="rect">
            <a:avLst/>
          </a:prstGeom>
        </p:spPr>
        <p:txBody>
          <a:bodyPr lIns="0" tIns="0" rIns="0" bIns="0" anchor="ctr"/>
          <a:lstStyle/>
          <a:p>
            <a:pPr algn="ctr"/>
            <a:endParaRPr lang="en-IN" sz="3200" b="0" strike="noStrike" spc="-1">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IN" sz="4400" b="0" strike="noStrike" spc="-1">
              <a:latin typeface="Arial"/>
            </a:endParaRPr>
          </a:p>
        </p:txBody>
      </p:sp>
      <p:sp>
        <p:nvSpPr>
          <p:cNvPr id="71"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IN" sz="3200" b="0" strike="noStrike" spc="-1">
              <a:latin typeface="Arial"/>
            </a:endParaRPr>
          </a:p>
        </p:txBody>
      </p:sp>
      <p:sp>
        <p:nvSpPr>
          <p:cNvPr id="72"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IN" sz="3200" b="0" strike="noStrike" spc="-1">
              <a:latin typeface="Arial"/>
            </a:endParaRPr>
          </a:p>
        </p:txBody>
      </p:sp>
      <p:sp>
        <p:nvSpPr>
          <p:cNvPr id="73"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74"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IN" sz="4400" b="0" strike="noStrike" spc="-1">
              <a:latin typeface="Arial"/>
            </a:endParaRPr>
          </a:p>
        </p:txBody>
      </p:sp>
      <p:sp>
        <p:nvSpPr>
          <p:cNvPr id="75"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IN" sz="3200" b="0" strike="noStrike" spc="-1">
              <a:latin typeface="Arial"/>
            </a:endParaRPr>
          </a:p>
        </p:txBody>
      </p:sp>
      <p:sp>
        <p:nvSpPr>
          <p:cNvPr id="76"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IN" sz="3200" b="0" strike="noStrike" spc="-1">
              <a:latin typeface="Arial"/>
            </a:endParaRPr>
          </a:p>
        </p:txBody>
      </p:sp>
      <p:sp>
        <p:nvSpPr>
          <p:cNvPr id="77"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78"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IN" sz="4400" b="0" strike="noStrike" spc="-1">
              <a:latin typeface="Arial"/>
            </a:endParaRPr>
          </a:p>
        </p:txBody>
      </p:sp>
      <p:sp>
        <p:nvSpPr>
          <p:cNvPr id="79"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IN" sz="3200" b="0" strike="noStrike" spc="-1">
              <a:latin typeface="Arial"/>
            </a:endParaRPr>
          </a:p>
        </p:txBody>
      </p:sp>
      <p:sp>
        <p:nvSpPr>
          <p:cNvPr id="80"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81"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IN" sz="4400" b="0" strike="noStrike" spc="-1">
              <a:latin typeface="Arial"/>
            </a:endParaRPr>
          </a:p>
        </p:txBody>
      </p:sp>
      <p:sp>
        <p:nvSpPr>
          <p:cNvPr id="82"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IN" sz="3200" b="0" strike="noStrike" spc="-1">
              <a:latin typeface="Arial"/>
            </a:endParaRPr>
          </a:p>
        </p:txBody>
      </p:sp>
      <p:sp>
        <p:nvSpPr>
          <p:cNvPr id="83"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IN" sz="3200" b="0" strike="noStrike" spc="-1">
              <a:latin typeface="Arial"/>
            </a:endParaRPr>
          </a:p>
        </p:txBody>
      </p:sp>
      <p:sp>
        <p:nvSpPr>
          <p:cNvPr id="84"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IN" sz="3200" b="0" strike="noStrike" spc="-1">
              <a:latin typeface="Arial"/>
            </a:endParaRPr>
          </a:p>
        </p:txBody>
      </p:sp>
      <p:sp>
        <p:nvSpPr>
          <p:cNvPr id="85"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86"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IN" sz="4400" b="0" strike="noStrike" spc="-1">
              <a:latin typeface="Arial"/>
            </a:endParaRPr>
          </a:p>
        </p:txBody>
      </p:sp>
      <p:sp>
        <p:nvSpPr>
          <p:cNvPr id="87"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IN" sz="3200" b="0" strike="noStrike" spc="-1">
              <a:latin typeface="Arial"/>
            </a:endParaRPr>
          </a:p>
        </p:txBody>
      </p:sp>
      <p:sp>
        <p:nvSpPr>
          <p:cNvPr id="88"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IN" sz="3200" b="0" strike="noStrike" spc="-1">
              <a:latin typeface="Arial"/>
            </a:endParaRPr>
          </a:p>
        </p:txBody>
      </p:sp>
      <p:sp>
        <p:nvSpPr>
          <p:cNvPr id="89"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IN" sz="3200" b="0" strike="noStrike" spc="-1">
              <a:latin typeface="Arial"/>
            </a:endParaRPr>
          </a:p>
        </p:txBody>
      </p:sp>
      <p:sp>
        <p:nvSpPr>
          <p:cNvPr id="90"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IN" sz="3200" b="0" strike="noStrike" spc="-1">
              <a:latin typeface="Arial"/>
            </a:endParaRPr>
          </a:p>
        </p:txBody>
      </p:sp>
      <p:sp>
        <p:nvSpPr>
          <p:cNvPr id="91"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IN" sz="3200" b="0" strike="noStrike" spc="-1">
              <a:latin typeface="Arial"/>
            </a:endParaRPr>
          </a:p>
        </p:txBody>
      </p:sp>
      <p:sp>
        <p:nvSpPr>
          <p:cNvPr id="92"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IN" sz="4400" b="0" strike="noStrike" spc="-1">
              <a:latin typeface="Arial"/>
            </a:endParaRPr>
          </a:p>
        </p:txBody>
      </p:sp>
      <p:sp>
        <p:nvSpPr>
          <p:cNvPr id="16"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7"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IN" sz="4400" b="0" strike="noStrike" spc="-1">
              <a:latin typeface="Arial"/>
            </a:endParaRPr>
          </a:p>
        </p:txBody>
      </p:sp>
      <p:sp>
        <p:nvSpPr>
          <p:cNvPr id="18"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IN" sz="3200" b="0" strike="noStrike" spc="-1">
              <a:latin typeface="Arial"/>
            </a:endParaRPr>
          </a:p>
        </p:txBody>
      </p:sp>
      <p:sp>
        <p:nvSpPr>
          <p:cNvPr id="19"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0"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IN" sz="4400" b="0" strike="noStrike" spc="-1">
              <a:latin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1" name="PlaceHolder 1"/>
          <p:cNvSpPr>
            <a:spLocks noGrp="1"/>
          </p:cNvSpPr>
          <p:nvPr>
            <p:ph type="subTitle"/>
          </p:nvPr>
        </p:nvSpPr>
        <p:spPr>
          <a:xfrm>
            <a:off x="609480" y="273600"/>
            <a:ext cx="10972440" cy="5307840"/>
          </a:xfrm>
          <a:prstGeom prst="rect">
            <a:avLst/>
          </a:prstGeom>
        </p:spPr>
        <p:txBody>
          <a:bodyPr lIns="0" tIns="0" rIns="0" bIns="0" anchor="ctr"/>
          <a:lstStyle/>
          <a:p>
            <a:pPr algn="ctr"/>
            <a:endParaRPr lang="en-IN" sz="3200" b="0" strike="noStrike" spc="-1">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IN" sz="4400" b="0" strike="noStrike" spc="-1">
              <a:latin typeface="Arial"/>
            </a:endParaRPr>
          </a:p>
        </p:txBody>
      </p:sp>
      <p:sp>
        <p:nvSpPr>
          <p:cNvPr id="23"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IN" sz="3200" b="0" strike="noStrike" spc="-1">
              <a:latin typeface="Arial"/>
            </a:endParaRPr>
          </a:p>
        </p:txBody>
      </p:sp>
      <p:sp>
        <p:nvSpPr>
          <p:cNvPr id="24"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IN" sz="3200" b="0" strike="noStrike" spc="-1">
              <a:latin typeface="Arial"/>
            </a:endParaRPr>
          </a:p>
        </p:txBody>
      </p:sp>
      <p:sp>
        <p:nvSpPr>
          <p:cNvPr id="25"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IN" sz="4400" b="0" strike="noStrike" spc="-1">
              <a:latin typeface="Arial"/>
            </a:endParaRPr>
          </a:p>
        </p:txBody>
      </p:sp>
      <p:sp>
        <p:nvSpPr>
          <p:cNvPr id="27"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IN" sz="3200" b="0" strike="noStrike" spc="-1">
              <a:latin typeface="Arial"/>
            </a:endParaRPr>
          </a:p>
        </p:txBody>
      </p:sp>
      <p:sp>
        <p:nvSpPr>
          <p:cNvPr id="28"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IN" sz="3200" b="0" strike="noStrike" spc="-1">
              <a:latin typeface="Arial"/>
            </a:endParaRPr>
          </a:p>
        </p:txBody>
      </p:sp>
      <p:sp>
        <p:nvSpPr>
          <p:cNvPr id="29"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30"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IN" sz="4400" b="0" strike="noStrike" spc="-1">
              <a:latin typeface="Arial"/>
            </a:endParaRPr>
          </a:p>
        </p:txBody>
      </p:sp>
      <p:sp>
        <p:nvSpPr>
          <p:cNvPr id="31"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IN" sz="3200" b="0" strike="noStrike" spc="-1">
              <a:latin typeface="Arial"/>
            </a:endParaRPr>
          </a:p>
        </p:txBody>
      </p:sp>
      <p:sp>
        <p:nvSpPr>
          <p:cNvPr id="32"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IN" sz="3200" b="0" strike="noStrike" spc="-1">
              <a:latin typeface="Arial"/>
            </a:endParaRPr>
          </a:p>
        </p:txBody>
      </p:sp>
      <p:sp>
        <p:nvSpPr>
          <p:cNvPr id="33"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18" Type="http://schemas.openxmlformats.org/officeDocument/2006/relationships/image" Target="../media/image5.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4.png"/><Relationship Id="rId2" Type="http://schemas.openxmlformats.org/officeDocument/2006/relationships/slideLayout" Target="../slideLayouts/slideLayout2.xml"/><Relationship Id="rId16"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6" Type="http://schemas.openxmlformats.org/officeDocument/2006/relationships/image" Target="../media/image3.png"/><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image" Target="../media/image2.png"/><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0">
          <a:blip r:embed="rId14"/>
          <a:stretch>
            <a:fillRect/>
          </a:stretch>
        </a:blipFill>
        <a:effectLst/>
      </p:bgPr>
    </p:bg>
    <p:spTree>
      <p:nvGrpSpPr>
        <p:cNvPr id="1" name=""/>
        <p:cNvGrpSpPr/>
        <p:nvPr/>
      </p:nvGrpSpPr>
      <p:grpSpPr>
        <a:xfrm>
          <a:off x="0" y="0"/>
          <a:ext cx="0" cy="0"/>
          <a:chOff x="0" y="0"/>
          <a:chExt cx="0" cy="0"/>
        </a:xfrm>
      </p:grpSpPr>
      <p:grpSp>
        <p:nvGrpSpPr>
          <p:cNvPr id="13" name="Group 1"/>
          <p:cNvGrpSpPr/>
          <p:nvPr/>
        </p:nvGrpSpPr>
        <p:grpSpPr>
          <a:xfrm>
            <a:off x="-15840" y="0"/>
            <a:ext cx="12227760" cy="6854040"/>
            <a:chOff x="-15840" y="0"/>
            <a:chExt cx="12227760" cy="6854040"/>
          </a:xfrm>
        </p:grpSpPr>
        <p:pic>
          <p:nvPicPr>
            <p:cNvPr id="14" name="Picture 7"/>
            <p:cNvPicPr/>
            <p:nvPr/>
          </p:nvPicPr>
          <p:blipFill>
            <a:blip r:embed="rId15"/>
            <a:stretch/>
          </p:blipFill>
          <p:spPr>
            <a:xfrm>
              <a:off x="0" y="0"/>
              <a:ext cx="12186720" cy="6854040"/>
            </a:xfrm>
            <a:prstGeom prst="rect">
              <a:avLst/>
            </a:prstGeom>
            <a:ln>
              <a:noFill/>
            </a:ln>
          </p:spPr>
        </p:pic>
        <p:sp>
          <p:nvSpPr>
            <p:cNvPr id="2" name="CustomShape 2"/>
            <p:cNvSpPr/>
            <p:nvPr/>
          </p:nvSpPr>
          <p:spPr>
            <a:xfrm>
              <a:off x="608040" y="609480"/>
              <a:ext cx="10970640" cy="5636520"/>
            </a:xfrm>
            <a:prstGeom prst="rect">
              <a:avLst/>
            </a:prstGeom>
            <a:noFill/>
            <a:ln w="15840">
              <a:solidFill>
                <a:srgbClr val="829826"/>
              </a:solidFill>
              <a:miter/>
            </a:ln>
            <a:effectLst>
              <a:innerShdw blurRad="25400" dist="12700" dir="13500000">
                <a:srgbClr val="000000">
                  <a:alpha val="45000"/>
                </a:srgbClr>
              </a:innerShdw>
            </a:effectLst>
          </p:spPr>
          <p:style>
            <a:lnRef idx="1">
              <a:schemeClr val="accent1"/>
            </a:lnRef>
            <a:fillRef idx="3">
              <a:schemeClr val="accent1"/>
            </a:fillRef>
            <a:effectRef idx="2">
              <a:schemeClr val="accent1"/>
            </a:effectRef>
            <a:fontRef idx="minor"/>
          </p:style>
        </p:sp>
        <p:pic>
          <p:nvPicPr>
            <p:cNvPr id="3" name="Picture 9"/>
            <p:cNvPicPr/>
            <p:nvPr/>
          </p:nvPicPr>
          <p:blipFill>
            <a:blip r:embed="rId16"/>
            <a:stretch/>
          </p:blipFill>
          <p:spPr>
            <a:xfrm>
              <a:off x="-15840" y="3153960"/>
              <a:ext cx="775080" cy="604440"/>
            </a:xfrm>
            <a:prstGeom prst="rect">
              <a:avLst/>
            </a:prstGeom>
            <a:ln>
              <a:noFill/>
            </a:ln>
          </p:spPr>
        </p:pic>
        <p:pic>
          <p:nvPicPr>
            <p:cNvPr id="4" name="Picture 10"/>
            <p:cNvPicPr/>
            <p:nvPr/>
          </p:nvPicPr>
          <p:blipFill>
            <a:blip r:embed="rId16"/>
            <a:stretch/>
          </p:blipFill>
          <p:spPr>
            <a:xfrm>
              <a:off x="11436840" y="3153960"/>
              <a:ext cx="775080" cy="604440"/>
            </a:xfrm>
            <a:prstGeom prst="rect">
              <a:avLst/>
            </a:prstGeom>
            <a:ln>
              <a:noFill/>
            </a:ln>
          </p:spPr>
        </p:pic>
      </p:grpSp>
      <p:grpSp>
        <p:nvGrpSpPr>
          <p:cNvPr id="5" name="Group 3"/>
          <p:cNvGrpSpPr/>
          <p:nvPr/>
        </p:nvGrpSpPr>
        <p:grpSpPr>
          <a:xfrm>
            <a:off x="-16920" y="0"/>
            <a:ext cx="12228840" cy="6854040"/>
            <a:chOff x="-16920" y="0"/>
            <a:chExt cx="12228840" cy="6854040"/>
          </a:xfrm>
        </p:grpSpPr>
        <p:pic>
          <p:nvPicPr>
            <p:cNvPr id="6" name="Picture 15"/>
            <p:cNvPicPr/>
            <p:nvPr/>
          </p:nvPicPr>
          <p:blipFill>
            <a:blip r:embed="rId17"/>
            <a:stretch/>
          </p:blipFill>
          <p:spPr>
            <a:xfrm>
              <a:off x="0" y="0"/>
              <a:ext cx="12186720" cy="6854040"/>
            </a:xfrm>
            <a:prstGeom prst="rect">
              <a:avLst/>
            </a:prstGeom>
            <a:ln>
              <a:noFill/>
            </a:ln>
          </p:spPr>
        </p:pic>
        <p:sp>
          <p:nvSpPr>
            <p:cNvPr id="7" name="CustomShape 4"/>
            <p:cNvSpPr/>
            <p:nvPr/>
          </p:nvSpPr>
          <p:spPr>
            <a:xfrm>
              <a:off x="2328480" y="1540800"/>
              <a:ext cx="7541640" cy="3833280"/>
            </a:xfrm>
            <a:prstGeom prst="rect">
              <a:avLst/>
            </a:prstGeom>
            <a:noFill/>
            <a:ln w="15840">
              <a:solidFill>
                <a:srgbClr val="829826"/>
              </a:solidFill>
              <a:miter/>
            </a:ln>
            <a:effectLst>
              <a:innerShdw blurRad="25400" dist="12700" dir="13500000">
                <a:srgbClr val="000000">
                  <a:alpha val="45000"/>
                </a:srgbClr>
              </a:innerShdw>
            </a:effectLst>
          </p:spPr>
          <p:style>
            <a:lnRef idx="1">
              <a:schemeClr val="accent1"/>
            </a:lnRef>
            <a:fillRef idx="3">
              <a:schemeClr val="accent1"/>
            </a:fillRef>
            <a:effectRef idx="2">
              <a:schemeClr val="accent1"/>
            </a:effectRef>
            <a:fontRef idx="minor"/>
          </p:style>
        </p:sp>
        <p:pic>
          <p:nvPicPr>
            <p:cNvPr id="8" name="Picture 16"/>
            <p:cNvPicPr/>
            <p:nvPr/>
          </p:nvPicPr>
          <p:blipFill>
            <a:blip r:embed="rId18"/>
            <a:stretch/>
          </p:blipFill>
          <p:spPr>
            <a:xfrm>
              <a:off x="-16920" y="3147480"/>
              <a:ext cx="2475720" cy="610560"/>
            </a:xfrm>
            <a:prstGeom prst="rect">
              <a:avLst/>
            </a:prstGeom>
            <a:ln>
              <a:noFill/>
            </a:ln>
          </p:spPr>
        </p:pic>
        <p:pic>
          <p:nvPicPr>
            <p:cNvPr id="9" name="Picture 19"/>
            <p:cNvPicPr/>
            <p:nvPr/>
          </p:nvPicPr>
          <p:blipFill>
            <a:blip r:embed="rId18"/>
            <a:stretch/>
          </p:blipFill>
          <p:spPr>
            <a:xfrm>
              <a:off x="9736200" y="3147480"/>
              <a:ext cx="2475720" cy="610560"/>
            </a:xfrm>
            <a:prstGeom prst="rect">
              <a:avLst/>
            </a:prstGeom>
            <a:ln>
              <a:noFill/>
            </a:ln>
          </p:spPr>
        </p:pic>
      </p:grpSp>
      <p:sp>
        <p:nvSpPr>
          <p:cNvPr id="10" name="Line 5"/>
          <p:cNvSpPr/>
          <p:nvPr/>
        </p:nvSpPr>
        <p:spPr>
          <a:xfrm>
            <a:off x="2692080" y="3521880"/>
            <a:ext cx="6815880" cy="360"/>
          </a:xfrm>
          <a:prstGeom prst="line">
            <a:avLst/>
          </a:prstGeom>
          <a:ln>
            <a:round/>
          </a:ln>
        </p:spPr>
        <p:style>
          <a:lnRef idx="2">
            <a:schemeClr val="accent1"/>
          </a:lnRef>
          <a:fillRef idx="0">
            <a:schemeClr val="accent1"/>
          </a:fillRef>
          <a:effectRef idx="1">
            <a:schemeClr val="accent1"/>
          </a:effectRef>
          <a:fontRef idx="minor"/>
        </p:style>
      </p:sp>
      <p:sp>
        <p:nvSpPr>
          <p:cNvPr id="11" name="PlaceHolder 6"/>
          <p:cNvSpPr>
            <a:spLocks noGrp="1"/>
          </p:cNvSpPr>
          <p:nvPr>
            <p:ph type="title"/>
          </p:nvPr>
        </p:nvSpPr>
        <p:spPr>
          <a:xfrm>
            <a:off x="609480" y="273600"/>
            <a:ext cx="10972440" cy="1144800"/>
          </a:xfrm>
          <a:prstGeom prst="rect">
            <a:avLst/>
          </a:prstGeom>
        </p:spPr>
        <p:txBody>
          <a:bodyPr lIns="0" tIns="0" rIns="0" bIns="0" anchor="ctr"/>
          <a:lstStyle/>
          <a:p>
            <a:pPr algn="ctr"/>
            <a:r>
              <a:rPr lang="en-IN" sz="4400" b="0" strike="noStrike" spc="-1">
                <a:latin typeface="Arial"/>
              </a:rPr>
              <a:t>Click to edit the title text format</a:t>
            </a:r>
          </a:p>
        </p:txBody>
      </p:sp>
      <p:sp>
        <p:nvSpPr>
          <p:cNvPr id="12" name="PlaceHolder 7"/>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IN"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IN" sz="2800" b="0" strike="noStrike" spc="-1">
                <a:latin typeface="Arial"/>
              </a:rPr>
              <a:t>Second Outline Level</a:t>
            </a:r>
          </a:p>
          <a:p>
            <a:pPr marL="1296000" lvl="2" indent="-288000">
              <a:spcBef>
                <a:spcPts val="850"/>
              </a:spcBef>
              <a:buClr>
                <a:srgbClr val="000000"/>
              </a:buClr>
              <a:buSzPct val="45000"/>
              <a:buFont typeface="Wingdings" charset="2"/>
              <a:buChar char=""/>
            </a:pPr>
            <a:r>
              <a:rPr lang="en-IN" sz="2400" b="0" strike="noStrike" spc="-1">
                <a:latin typeface="Arial"/>
              </a:rPr>
              <a:t>Third Outline Level</a:t>
            </a:r>
          </a:p>
          <a:p>
            <a:pPr marL="1728000" lvl="3" indent="-216000">
              <a:spcBef>
                <a:spcPts val="567"/>
              </a:spcBef>
              <a:buClr>
                <a:srgbClr val="000000"/>
              </a:buClr>
              <a:buSzPct val="75000"/>
              <a:buFont typeface="Symbol" charset="2"/>
              <a:buChar char=""/>
            </a:pPr>
            <a:r>
              <a:rPr lang="en-IN" sz="2000" b="0" strike="noStrike" spc="-1">
                <a:latin typeface="Arial"/>
              </a:rPr>
              <a:t>Fourth Outline Level</a:t>
            </a:r>
          </a:p>
          <a:p>
            <a:pPr marL="2160000" lvl="4" indent="-216000">
              <a:spcBef>
                <a:spcPts val="283"/>
              </a:spcBef>
              <a:buClr>
                <a:srgbClr val="000000"/>
              </a:buClr>
              <a:buSzPct val="45000"/>
              <a:buFont typeface="Wingdings" charset="2"/>
              <a:buChar char=""/>
            </a:pPr>
            <a:r>
              <a:rPr lang="en-IN" sz="2000" b="0" strike="noStrike" spc="-1">
                <a:latin typeface="Arial"/>
              </a:rPr>
              <a:t>Fifth Outline Level</a:t>
            </a:r>
          </a:p>
          <a:p>
            <a:pPr marL="2592000" lvl="5" indent="-216000">
              <a:spcBef>
                <a:spcPts val="283"/>
              </a:spcBef>
              <a:buClr>
                <a:srgbClr val="000000"/>
              </a:buClr>
              <a:buSzPct val="45000"/>
              <a:buFont typeface="Wingdings" charset="2"/>
              <a:buChar char=""/>
            </a:pPr>
            <a:r>
              <a:rPr lang="en-IN" sz="2000" b="0" strike="noStrike" spc="-1">
                <a:latin typeface="Arial"/>
              </a:rPr>
              <a:t>Sixth Outline Level</a:t>
            </a:r>
          </a:p>
          <a:p>
            <a:pPr marL="3024000" lvl="6" indent="-216000">
              <a:spcBef>
                <a:spcPts val="283"/>
              </a:spcBef>
              <a:buClr>
                <a:srgbClr val="000000"/>
              </a:buClr>
              <a:buSzPct val="45000"/>
              <a:buFont typeface="Wingdings" charset="2"/>
              <a:buChar char=""/>
            </a:pPr>
            <a:r>
              <a:rPr lang="en-IN"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rotWithShape="0">
          <a:blip r:embed="rId14"/>
          <a:stretch>
            <a:fillRect/>
          </a:stretch>
        </a:blipFill>
        <a:effectLst/>
      </p:bgPr>
    </p:bg>
    <p:spTree>
      <p:nvGrpSpPr>
        <p:cNvPr id="1" name=""/>
        <p:cNvGrpSpPr/>
        <p:nvPr/>
      </p:nvGrpSpPr>
      <p:grpSpPr>
        <a:xfrm>
          <a:off x="0" y="0"/>
          <a:ext cx="0" cy="0"/>
          <a:chOff x="0" y="0"/>
          <a:chExt cx="0" cy="0"/>
        </a:xfrm>
      </p:grpSpPr>
      <p:grpSp>
        <p:nvGrpSpPr>
          <p:cNvPr id="49" name="Group 1"/>
          <p:cNvGrpSpPr/>
          <p:nvPr/>
        </p:nvGrpSpPr>
        <p:grpSpPr>
          <a:xfrm>
            <a:off x="-15840" y="0"/>
            <a:ext cx="12227760" cy="6854040"/>
            <a:chOff x="-15840" y="0"/>
            <a:chExt cx="12227760" cy="6854040"/>
          </a:xfrm>
        </p:grpSpPr>
        <p:pic>
          <p:nvPicPr>
            <p:cNvPr id="50" name="Picture 7"/>
            <p:cNvPicPr/>
            <p:nvPr/>
          </p:nvPicPr>
          <p:blipFill>
            <a:blip r:embed="rId15"/>
            <a:stretch/>
          </p:blipFill>
          <p:spPr>
            <a:xfrm>
              <a:off x="0" y="0"/>
              <a:ext cx="12186720" cy="6854040"/>
            </a:xfrm>
            <a:prstGeom prst="rect">
              <a:avLst/>
            </a:prstGeom>
            <a:ln>
              <a:noFill/>
            </a:ln>
          </p:spPr>
        </p:pic>
        <p:sp>
          <p:nvSpPr>
            <p:cNvPr id="51" name="CustomShape 2"/>
            <p:cNvSpPr/>
            <p:nvPr/>
          </p:nvSpPr>
          <p:spPr>
            <a:xfrm>
              <a:off x="608040" y="609480"/>
              <a:ext cx="10970640" cy="5636520"/>
            </a:xfrm>
            <a:prstGeom prst="rect">
              <a:avLst/>
            </a:prstGeom>
            <a:noFill/>
            <a:ln w="15840">
              <a:solidFill>
                <a:srgbClr val="4A7EBB"/>
              </a:solidFill>
              <a:miter/>
            </a:ln>
            <a:effectLst>
              <a:innerShdw blurRad="25400" dist="12700" dir="13500000">
                <a:srgbClr val="000000">
                  <a:alpha val="45000"/>
                </a:srgbClr>
              </a:innerShdw>
            </a:effectLst>
          </p:spPr>
          <p:style>
            <a:lnRef idx="1">
              <a:schemeClr val="accent1"/>
            </a:lnRef>
            <a:fillRef idx="3">
              <a:schemeClr val="accent1"/>
            </a:fillRef>
            <a:effectRef idx="2">
              <a:schemeClr val="accent1"/>
            </a:effectRef>
            <a:fontRef idx="minor"/>
          </p:style>
        </p:sp>
        <p:pic>
          <p:nvPicPr>
            <p:cNvPr id="52" name="Picture 9"/>
            <p:cNvPicPr/>
            <p:nvPr/>
          </p:nvPicPr>
          <p:blipFill>
            <a:blip r:embed="rId16"/>
            <a:stretch/>
          </p:blipFill>
          <p:spPr>
            <a:xfrm>
              <a:off x="-15840" y="3153960"/>
              <a:ext cx="775080" cy="604440"/>
            </a:xfrm>
            <a:prstGeom prst="rect">
              <a:avLst/>
            </a:prstGeom>
            <a:ln>
              <a:noFill/>
            </a:ln>
          </p:spPr>
        </p:pic>
        <p:pic>
          <p:nvPicPr>
            <p:cNvPr id="53" name="Picture 10"/>
            <p:cNvPicPr/>
            <p:nvPr/>
          </p:nvPicPr>
          <p:blipFill>
            <a:blip r:embed="rId16"/>
            <a:stretch/>
          </p:blipFill>
          <p:spPr>
            <a:xfrm>
              <a:off x="11436840" y="3153960"/>
              <a:ext cx="775080" cy="604440"/>
            </a:xfrm>
            <a:prstGeom prst="rect">
              <a:avLst/>
            </a:prstGeom>
            <a:ln>
              <a:noFill/>
            </a:ln>
          </p:spPr>
        </p:pic>
      </p:grpSp>
      <p:sp>
        <p:nvSpPr>
          <p:cNvPr id="54" name="Line 3"/>
          <p:cNvSpPr/>
          <p:nvPr/>
        </p:nvSpPr>
        <p:spPr>
          <a:xfrm>
            <a:off x="1396080" y="2421360"/>
            <a:ext cx="9407160" cy="360"/>
          </a:xfrm>
          <a:prstGeom prst="line">
            <a:avLst/>
          </a:prstGeom>
          <a:ln>
            <a:round/>
          </a:ln>
        </p:spPr>
        <p:style>
          <a:lnRef idx="2">
            <a:schemeClr val="accent1"/>
          </a:lnRef>
          <a:fillRef idx="0">
            <a:schemeClr val="accent1"/>
          </a:fillRef>
          <a:effectRef idx="1">
            <a:schemeClr val="accent1"/>
          </a:effectRef>
          <a:fontRef idx="minor"/>
        </p:style>
      </p:sp>
      <p:sp>
        <p:nvSpPr>
          <p:cNvPr id="55" name="PlaceHolder 4"/>
          <p:cNvSpPr>
            <a:spLocks noGrp="1"/>
          </p:cNvSpPr>
          <p:nvPr>
            <p:ph type="title"/>
          </p:nvPr>
        </p:nvSpPr>
        <p:spPr>
          <a:xfrm>
            <a:off x="609480" y="273600"/>
            <a:ext cx="10972440" cy="1144800"/>
          </a:xfrm>
          <a:prstGeom prst="rect">
            <a:avLst/>
          </a:prstGeom>
        </p:spPr>
        <p:txBody>
          <a:bodyPr lIns="0" tIns="0" rIns="0" bIns="0" anchor="ctr"/>
          <a:lstStyle/>
          <a:p>
            <a:pPr algn="ctr"/>
            <a:r>
              <a:rPr lang="en-IN" sz="4400" b="0" strike="noStrike" spc="-1">
                <a:latin typeface="Arial"/>
              </a:rPr>
              <a:t>Click to edit the title text format</a:t>
            </a:r>
          </a:p>
        </p:txBody>
      </p:sp>
      <p:sp>
        <p:nvSpPr>
          <p:cNvPr id="56" name="PlaceHolder 5"/>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IN"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IN" sz="2800" b="0" strike="noStrike" spc="-1">
                <a:latin typeface="Arial"/>
              </a:rPr>
              <a:t>Second Outline Level</a:t>
            </a:r>
          </a:p>
          <a:p>
            <a:pPr marL="1296000" lvl="2" indent="-288000">
              <a:spcBef>
                <a:spcPts val="850"/>
              </a:spcBef>
              <a:buClr>
                <a:srgbClr val="000000"/>
              </a:buClr>
              <a:buSzPct val="45000"/>
              <a:buFont typeface="Wingdings" charset="2"/>
              <a:buChar char=""/>
            </a:pPr>
            <a:r>
              <a:rPr lang="en-IN" sz="2400" b="0" strike="noStrike" spc="-1">
                <a:latin typeface="Arial"/>
              </a:rPr>
              <a:t>Third Outline Level</a:t>
            </a:r>
          </a:p>
          <a:p>
            <a:pPr marL="1728000" lvl="3" indent="-216000">
              <a:spcBef>
                <a:spcPts val="567"/>
              </a:spcBef>
              <a:buClr>
                <a:srgbClr val="000000"/>
              </a:buClr>
              <a:buSzPct val="75000"/>
              <a:buFont typeface="Symbol" charset="2"/>
              <a:buChar char=""/>
            </a:pPr>
            <a:r>
              <a:rPr lang="en-IN" sz="2000" b="0" strike="noStrike" spc="-1">
                <a:latin typeface="Arial"/>
              </a:rPr>
              <a:t>Fourth Outline Level</a:t>
            </a:r>
          </a:p>
          <a:p>
            <a:pPr marL="2160000" lvl="4" indent="-216000">
              <a:spcBef>
                <a:spcPts val="283"/>
              </a:spcBef>
              <a:buClr>
                <a:srgbClr val="000000"/>
              </a:buClr>
              <a:buSzPct val="45000"/>
              <a:buFont typeface="Wingdings" charset="2"/>
              <a:buChar char=""/>
            </a:pPr>
            <a:r>
              <a:rPr lang="en-IN" sz="2000" b="0" strike="noStrike" spc="-1">
                <a:latin typeface="Arial"/>
              </a:rPr>
              <a:t>Fifth Outline Level</a:t>
            </a:r>
          </a:p>
          <a:p>
            <a:pPr marL="2592000" lvl="5" indent="-216000">
              <a:spcBef>
                <a:spcPts val="283"/>
              </a:spcBef>
              <a:buClr>
                <a:srgbClr val="000000"/>
              </a:buClr>
              <a:buSzPct val="45000"/>
              <a:buFont typeface="Wingdings" charset="2"/>
              <a:buChar char=""/>
            </a:pPr>
            <a:r>
              <a:rPr lang="en-IN" sz="2000" b="0" strike="noStrike" spc="-1">
                <a:latin typeface="Arial"/>
              </a:rPr>
              <a:t>Sixth Outline Level</a:t>
            </a:r>
          </a:p>
          <a:p>
            <a:pPr marL="3024000" lvl="6" indent="-216000">
              <a:spcBef>
                <a:spcPts val="283"/>
              </a:spcBef>
              <a:buClr>
                <a:srgbClr val="000000"/>
              </a:buClr>
              <a:buSzPct val="45000"/>
              <a:buFont typeface="Wingdings" charset="2"/>
              <a:buChar char=""/>
            </a:pPr>
            <a:r>
              <a:rPr lang="en-IN"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www.xoriant.com/blog/cloud-infrastructure/introduction-kubernetes-building-blocks.html" TargetMode="External"/><Relationship Id="rId2" Type="http://schemas.openxmlformats.org/officeDocument/2006/relationships/image" Target="../media/image12.tiff"/><Relationship Id="rId1" Type="http://schemas.openxmlformats.org/officeDocument/2006/relationships/slideLayout" Target="../slideLayouts/slideLayout13.xml"/><Relationship Id="rId4" Type="http://schemas.openxmlformats.org/officeDocument/2006/relationships/hyperlink" Target="https://www.xoriant.com/blog/cloud-infrastructure/introduction-kubernetes.html" TargetMode="Externa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localhost:3000/" TargetMode="Externa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hyperlink" Target="https://en.wikipedia.org/wiki/Virtualization" TargetMode="Externa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image" Target="../media/image16.pn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8" Type="http://schemas.openxmlformats.org/officeDocument/2006/relationships/hyperlink" Target="https://blog.codeship.com/running-rails-development-environment-docker/" TargetMode="External"/><Relationship Id="rId13" Type="http://schemas.openxmlformats.org/officeDocument/2006/relationships/hyperlink" Target="https://medium.com/travis-on-docker/how-to-dockerize-your-ruby-on-rails-app-690b516cd872" TargetMode="External"/><Relationship Id="rId3" Type="http://schemas.openxmlformats.org/officeDocument/2006/relationships/hyperlink" Target="http://etherealmind.com/basics-docker-containers-hypervisors-coreos/" TargetMode="External"/><Relationship Id="rId7" Type="http://schemas.openxmlformats.org/officeDocument/2006/relationships/hyperlink" Target="https://semaphoreci.com/community/tutorials/dockerizing-a-ruby-on-rails-application" TargetMode="External"/><Relationship Id="rId12" Type="http://schemas.openxmlformats.org/officeDocument/2006/relationships/hyperlink" Target="https://docker-rails.georg-ledermann.de/" TargetMode="External"/><Relationship Id="rId2" Type="http://schemas.openxmlformats.org/officeDocument/2006/relationships/hyperlink" Target="https://docs.docker.com/compose/rails/" TargetMode="External"/><Relationship Id="rId1" Type="http://schemas.openxmlformats.org/officeDocument/2006/relationships/slideLayout" Target="../slideLayouts/slideLayout13.xml"/><Relationship Id="rId6" Type="http://schemas.openxmlformats.org/officeDocument/2006/relationships/hyperlink" Target="https://docker-curriculum.com/" TargetMode="External"/><Relationship Id="rId11" Type="http://schemas.openxmlformats.org/officeDocument/2006/relationships/hyperlink" Target="https://github.com/ledermann/docker-rails" TargetMode="External"/><Relationship Id="rId5" Type="http://schemas.openxmlformats.org/officeDocument/2006/relationships/hyperlink" Target="https://devopscube.com/what-is-docker/" TargetMode="External"/><Relationship Id="rId15" Type="http://schemas.openxmlformats.org/officeDocument/2006/relationships/hyperlink" Target="https://www.xoriant.com/blog/cloud-infrastructure/introduction-kubernetes-building-blocks.html" TargetMode="External"/><Relationship Id="rId10" Type="http://schemas.openxmlformats.org/officeDocument/2006/relationships/hyperlink" Target="https://nickjanetakis.com/blog/dockerize-a-rails-5-postgres-redis-sidekiq-action-cable-app-with-docker-compose" TargetMode="External"/><Relationship Id="rId4" Type="http://schemas.openxmlformats.org/officeDocument/2006/relationships/hyperlink" Target="https://github.com/veggiemonk/awesome-docker" TargetMode="External"/><Relationship Id="rId9" Type="http://schemas.openxmlformats.org/officeDocument/2006/relationships/hyperlink" Target="https://robots.thoughtbot.com/rails-on-docker" TargetMode="External"/><Relationship Id="rId14" Type="http://schemas.openxmlformats.org/officeDocument/2006/relationships/hyperlink" Target="https://www.xoriant.com/blog/cloud-infrastructure/introduction-kubernetes.html" TargetMode="External"/></Relationships>
</file>

<file path=ppt/slides/_rels/slide28.xml.rels><?xml version="1.0" encoding="UTF-8" standalone="yes"?>
<Relationships xmlns="http://schemas.openxmlformats.org/package/2006/relationships"><Relationship Id="rId2" Type="http://schemas.openxmlformats.org/officeDocument/2006/relationships/image" Target="../media/image17.tif"/><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7.tif"/><Relationship Id="rId2" Type="http://schemas.openxmlformats.org/officeDocument/2006/relationships/image" Target="../media/image6.tif"/><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hyperlink" Target="https://en.wikipedia.org/wiki/Operating-system-level_virtualization" TargetMode="Externa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9.tif"/><Relationship Id="rId2" Type="http://schemas.openxmlformats.org/officeDocument/2006/relationships/image" Target="../media/image8.tif"/><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hyperlink" Target="https://devopscube.com/what-is-docker/" TargetMode="Externa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hyperlink" Target="https://en.wikipedia.org/wiki/YAML" TargetMode="Externa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CustomShape 1"/>
          <p:cNvSpPr/>
          <p:nvPr/>
        </p:nvSpPr>
        <p:spPr>
          <a:xfrm>
            <a:off x="2692440" y="1871280"/>
            <a:ext cx="6813360" cy="1513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ctr">
              <a:lnSpc>
                <a:spcPct val="100000"/>
              </a:lnSpc>
            </a:pPr>
            <a:r>
              <a:rPr lang="en-IN" sz="5400" b="0" strike="noStrike" spc="-1">
                <a:solidFill>
                  <a:srgbClr val="262626"/>
                </a:solidFill>
                <a:latin typeface="Garamond"/>
                <a:ea typeface="DejaVu Sans"/>
              </a:rPr>
              <a:t>Let’s Docker</a:t>
            </a:r>
            <a:endParaRPr lang="en-IN" sz="5400" b="0" strike="noStrike" spc="-1">
              <a:latin typeface="Arial"/>
            </a:endParaRPr>
          </a:p>
        </p:txBody>
      </p:sp>
      <p:sp>
        <p:nvSpPr>
          <p:cNvPr id="94" name="CustomShape 2"/>
          <p:cNvSpPr/>
          <p:nvPr/>
        </p:nvSpPr>
        <p:spPr>
          <a:xfrm>
            <a:off x="2692440" y="3657600"/>
            <a:ext cx="6813360" cy="1318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spcBef>
                <a:spcPts val="420"/>
              </a:spcBef>
              <a:spcAft>
                <a:spcPts val="601"/>
              </a:spcAft>
            </a:pPr>
            <a:r>
              <a:rPr lang="en-IN" sz="2100" b="0" strike="noStrike" spc="-1">
                <a:solidFill>
                  <a:srgbClr val="000000"/>
                </a:solidFill>
                <a:latin typeface="Garamond"/>
                <a:ea typeface="DejaVu Sans"/>
              </a:rPr>
              <a:t>By</a:t>
            </a:r>
            <a:endParaRPr lang="en-IN" sz="2100" b="0" strike="noStrike" spc="-1">
              <a:latin typeface="Arial"/>
            </a:endParaRPr>
          </a:p>
          <a:p>
            <a:pPr algn="ctr">
              <a:lnSpc>
                <a:spcPct val="100000"/>
              </a:lnSpc>
              <a:spcBef>
                <a:spcPts val="420"/>
              </a:spcBef>
              <a:spcAft>
                <a:spcPts val="601"/>
              </a:spcAft>
            </a:pPr>
            <a:r>
              <a:rPr lang="en-IN" sz="2100" b="0" strike="noStrike" spc="-1">
                <a:solidFill>
                  <a:srgbClr val="000000"/>
                </a:solidFill>
                <a:latin typeface="Garamond"/>
                <a:ea typeface="DejaVu Sans"/>
              </a:rPr>
              <a:t>Subrahmanyam Devarakonda</a:t>
            </a:r>
            <a:endParaRPr lang="en-IN" sz="21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C3CF0BB-1215-E847-808E-E7400B183F0A}"/>
              </a:ext>
            </a:extLst>
          </p:cNvPr>
          <p:cNvPicPr>
            <a:picLocks noChangeAspect="1"/>
          </p:cNvPicPr>
          <p:nvPr/>
        </p:nvPicPr>
        <p:blipFill>
          <a:blip r:embed="rId2"/>
          <a:stretch>
            <a:fillRect/>
          </a:stretch>
        </p:blipFill>
        <p:spPr>
          <a:xfrm>
            <a:off x="7402221" y="2664360"/>
            <a:ext cx="3362956" cy="2770127"/>
          </a:xfrm>
          <a:prstGeom prst="rect">
            <a:avLst/>
          </a:prstGeom>
        </p:spPr>
      </p:pic>
      <p:sp>
        <p:nvSpPr>
          <p:cNvPr id="191" name="CustomShape 1"/>
          <p:cNvSpPr/>
          <p:nvPr/>
        </p:nvSpPr>
        <p:spPr>
          <a:xfrm>
            <a:off x="1295280" y="982080"/>
            <a:ext cx="9599040" cy="1301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IN" sz="4400" b="0" strike="noStrike" spc="-1" dirty="0">
                <a:solidFill>
                  <a:srgbClr val="262626"/>
                </a:solidFill>
                <a:latin typeface="Garamond"/>
                <a:ea typeface="DejaVu Sans"/>
              </a:rPr>
              <a:t>What’s Kubernetes?</a:t>
            </a:r>
            <a:endParaRPr lang="en-IN" sz="4400" b="0" strike="noStrike" spc="-1" dirty="0">
              <a:latin typeface="Arial"/>
            </a:endParaRPr>
          </a:p>
        </p:txBody>
      </p:sp>
      <p:sp>
        <p:nvSpPr>
          <p:cNvPr id="192" name="CustomShape 2"/>
          <p:cNvSpPr/>
          <p:nvPr/>
        </p:nvSpPr>
        <p:spPr>
          <a:xfrm>
            <a:off x="2795400" y="6578640"/>
            <a:ext cx="7303680" cy="277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IN" sz="1000" b="0" strike="noStrike" spc="-1">
                <a:solidFill>
                  <a:srgbClr val="000000"/>
                </a:solidFill>
                <a:latin typeface="Garamond"/>
                <a:ea typeface="DejaVu Sans"/>
              </a:rPr>
              <a:t>© Please be shameless to copy any slide you need 😁</a:t>
            </a:r>
            <a:endParaRPr lang="en-IN" sz="1000" b="0" strike="noStrike" spc="-1">
              <a:latin typeface="Arial"/>
            </a:endParaRPr>
          </a:p>
        </p:txBody>
      </p:sp>
      <p:sp>
        <p:nvSpPr>
          <p:cNvPr id="193" name="CustomShape 3"/>
          <p:cNvSpPr/>
          <p:nvPr/>
        </p:nvSpPr>
        <p:spPr>
          <a:xfrm>
            <a:off x="1404000" y="2664360"/>
            <a:ext cx="5926698" cy="3441972"/>
          </a:xfrm>
          <a:prstGeom prst="rect">
            <a:avLst/>
          </a:prstGeom>
          <a:noFill/>
          <a:ln w="12600" cap="rnd">
            <a:solidFill>
              <a:srgbClr val="000000"/>
            </a:solidFill>
            <a:custDash>
              <a:ds d="700000" sp="300000"/>
              <a:ds d="700000" sp="300000"/>
              <a:ds d="700000" sp="300000"/>
              <a:ds d="100000" sp="300000"/>
              <a:ds d="100000" sp="300000"/>
            </a:custDash>
            <a:round/>
          </a:ln>
        </p:spPr>
        <p:style>
          <a:lnRef idx="0">
            <a:scrgbClr r="0" g="0" b="0"/>
          </a:lnRef>
          <a:fillRef idx="0">
            <a:scrgbClr r="0" g="0" b="0"/>
          </a:fillRef>
          <a:effectRef idx="0">
            <a:scrgbClr r="0" g="0" b="0"/>
          </a:effectRef>
          <a:fontRef idx="minor"/>
        </p:style>
        <p:txBody>
          <a:bodyPr lIns="96120" tIns="51120" rIns="96120" bIns="51120"/>
          <a:lstStyle/>
          <a:p>
            <a:pPr marL="285750" indent="-285750" algn="just">
              <a:lnSpc>
                <a:spcPct val="100000"/>
              </a:lnSpc>
              <a:buFont typeface="Wingdings" pitchFamily="2" charset="2"/>
              <a:buChar char="v"/>
            </a:pPr>
            <a:r>
              <a:rPr lang="en-IN" sz="1800" b="0" strike="noStrike" spc="-1" dirty="0">
                <a:solidFill>
                  <a:srgbClr val="000000"/>
                </a:solidFill>
                <a:latin typeface="Garamond"/>
                <a:ea typeface="DejaVu Sans"/>
              </a:rPr>
              <a:t>Kubernetes is an industry standard, accepted, proven and open-source container orchestration tool backed by Google. </a:t>
            </a:r>
          </a:p>
          <a:p>
            <a:pPr marL="285750" indent="-285750" algn="just">
              <a:lnSpc>
                <a:spcPct val="100000"/>
              </a:lnSpc>
              <a:buFont typeface="Wingdings" pitchFamily="2" charset="2"/>
              <a:buChar char="v"/>
            </a:pPr>
            <a:r>
              <a:rPr lang="en-IN" spc="-1" dirty="0">
                <a:solidFill>
                  <a:srgbClr val="000000"/>
                </a:solidFill>
                <a:latin typeface="Garamond"/>
                <a:ea typeface="DejaVu Sans"/>
              </a:rPr>
              <a:t>When you need to run cluster of containers spread out across regions and capable of doing load balancing, this is where Kubernetes excels.</a:t>
            </a:r>
            <a:r>
              <a:rPr lang="en-IN" spc="-1" dirty="0">
                <a:solidFill>
                  <a:srgbClr val="000000"/>
                </a:solidFill>
                <a:latin typeface="Garamond"/>
              </a:rPr>
              <a:t> </a:t>
            </a:r>
            <a:r>
              <a:rPr lang="en-IN" b="0" strike="noStrike" spc="-1" dirty="0">
                <a:solidFill>
                  <a:srgbClr val="000000"/>
                </a:solidFill>
                <a:latin typeface="Garamond"/>
                <a:ea typeface="DejaVu Sans"/>
              </a:rPr>
              <a:t> </a:t>
            </a:r>
          </a:p>
          <a:p>
            <a:pPr marL="285750" indent="-285750">
              <a:lnSpc>
                <a:spcPct val="100000"/>
              </a:lnSpc>
              <a:buFont typeface="Wingdings" pitchFamily="2" charset="2"/>
              <a:buChar char="v"/>
            </a:pPr>
            <a:r>
              <a:rPr lang="en-IN" spc="-1" dirty="0">
                <a:solidFill>
                  <a:srgbClr val="000000"/>
                </a:solidFill>
                <a:latin typeface="Garamond"/>
                <a:ea typeface="DejaVu Sans"/>
              </a:rPr>
              <a:t>I would recommend reading the article on -</a:t>
            </a:r>
            <a:r>
              <a:rPr lang="en-IN" spc="-1" dirty="0">
                <a:solidFill>
                  <a:srgbClr val="000000"/>
                </a:solidFill>
                <a:latin typeface="Garamond"/>
                <a:hlinkClick r:id="rId3"/>
              </a:rPr>
              <a:t>https://www.xoriant.com/blog/cloud-infrastructure/introduction-kubernetes-building-blocks.html</a:t>
            </a:r>
            <a:r>
              <a:rPr lang="en-IN" spc="-1">
                <a:solidFill>
                  <a:srgbClr val="000000"/>
                </a:solidFill>
                <a:latin typeface="Garamond"/>
              </a:rPr>
              <a:t> and -  </a:t>
            </a:r>
            <a:r>
              <a:rPr lang="en-IN" spc="-1" dirty="0">
                <a:solidFill>
                  <a:srgbClr val="000000"/>
                </a:solidFill>
                <a:latin typeface="Garamond"/>
                <a:hlinkClick r:id="rId4"/>
              </a:rPr>
              <a:t>https://www.xoriant.com/blog/cloud-infrastructure/introduction-kubernetes.html</a:t>
            </a:r>
            <a:r>
              <a:rPr lang="en-IN" spc="-1" dirty="0">
                <a:solidFill>
                  <a:srgbClr val="000000"/>
                </a:solidFill>
                <a:latin typeface="Garamond"/>
              </a:rPr>
              <a:t> </a:t>
            </a:r>
            <a:endParaRPr lang="en-IN" b="0" strike="noStrike" spc="-1" dirty="0">
              <a:solidFill>
                <a:srgbClr val="000000"/>
              </a:solidFill>
              <a:latin typeface="Garamond"/>
              <a:ea typeface="DejaVu Sans"/>
            </a:endParaRPr>
          </a:p>
          <a:p>
            <a:pPr marL="285750" indent="-285750" algn="just">
              <a:lnSpc>
                <a:spcPct val="100000"/>
              </a:lnSpc>
              <a:buFont typeface="Wingdings" pitchFamily="2" charset="2"/>
              <a:buChar char="v"/>
            </a:pPr>
            <a:endParaRPr lang="en-IN" sz="1800" b="0" strike="noStrike" spc="-1" dirty="0">
              <a:latin typeface="Arial"/>
            </a:endParaRPr>
          </a:p>
        </p:txBody>
      </p:sp>
      <p:sp>
        <p:nvSpPr>
          <p:cNvPr id="194" name="CustomShape 4"/>
          <p:cNvSpPr/>
          <p:nvPr/>
        </p:nvSpPr>
        <p:spPr>
          <a:xfrm>
            <a:off x="11592000" y="3285000"/>
            <a:ext cx="504720" cy="36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IN" sz="1800" b="0" strike="noStrike" spc="-1" dirty="0">
                <a:solidFill>
                  <a:srgbClr val="FFFFFF"/>
                </a:solidFill>
                <a:latin typeface="Garamond"/>
                <a:ea typeface="DejaVu Sans"/>
              </a:rPr>
              <a:t>9</a:t>
            </a:r>
            <a:endParaRPr lang="en-IN" sz="1800" b="0" strike="noStrike" spc="-1" dirty="0">
              <a:latin typeface="Arial"/>
            </a:endParaRPr>
          </a:p>
        </p:txBody>
      </p:sp>
      <p:sp>
        <p:nvSpPr>
          <p:cNvPr id="3" name="TextBox 2">
            <a:extLst>
              <a:ext uri="{FF2B5EF4-FFF2-40B4-BE49-F238E27FC236}">
                <a16:creationId xmlns:a16="http://schemas.microsoft.com/office/drawing/2014/main" id="{1D2597D0-64C3-2D4D-9275-72E8C1A69C7D}"/>
              </a:ext>
            </a:extLst>
          </p:cNvPr>
          <p:cNvSpPr txBox="1"/>
          <p:nvPr/>
        </p:nvSpPr>
        <p:spPr>
          <a:xfrm>
            <a:off x="7402221" y="5517397"/>
            <a:ext cx="3362956" cy="600164"/>
          </a:xfrm>
          <a:prstGeom prst="rect">
            <a:avLst/>
          </a:prstGeom>
          <a:noFill/>
        </p:spPr>
        <p:txBody>
          <a:bodyPr wrap="square" rtlCol="0">
            <a:spAutoFit/>
          </a:bodyPr>
          <a:lstStyle/>
          <a:p>
            <a:r>
              <a:rPr lang="en-IN" sz="1100" spc="-1" dirty="0">
                <a:solidFill>
                  <a:srgbClr val="000000"/>
                </a:solidFill>
                <a:latin typeface="Garamond"/>
              </a:rPr>
              <a:t>Image courtesy - </a:t>
            </a:r>
            <a:r>
              <a:rPr lang="en-IN" sz="1100" spc="-1" dirty="0">
                <a:solidFill>
                  <a:srgbClr val="000000"/>
                </a:solidFill>
                <a:latin typeface="Garamond"/>
                <a:hlinkClick r:id="rId3"/>
              </a:rPr>
              <a:t>https://www.xoriant.com/blog/cloud-infrastructure/introduction-kubernetes-building-blocks.html</a:t>
            </a:r>
            <a:endParaRPr lang="en-IN" sz="1100" spc="-1" dirty="0">
              <a:solidFill>
                <a:srgbClr val="000000"/>
              </a:solidFill>
              <a:latin typeface="Garamond"/>
            </a:endParaRPr>
          </a:p>
        </p:txBody>
      </p:sp>
    </p:spTree>
    <p:extLst>
      <p:ext uri="{BB962C8B-B14F-4D97-AF65-F5344CB8AC3E}">
        <p14:creationId xmlns:p14="http://schemas.microsoft.com/office/powerpoint/2010/main" val="2597440614"/>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CustomShape 1"/>
          <p:cNvSpPr/>
          <p:nvPr/>
        </p:nvSpPr>
        <p:spPr>
          <a:xfrm>
            <a:off x="1295280" y="982080"/>
            <a:ext cx="9599040" cy="1301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IN" sz="4400" b="0" strike="noStrike" spc="-1">
                <a:solidFill>
                  <a:srgbClr val="262626"/>
                </a:solidFill>
                <a:latin typeface="Garamond"/>
                <a:ea typeface="DejaVu Sans"/>
              </a:rPr>
              <a:t>Hello World</a:t>
            </a:r>
            <a:endParaRPr lang="en-IN" sz="4400" b="0" strike="noStrike" spc="-1">
              <a:latin typeface="Arial"/>
            </a:endParaRPr>
          </a:p>
        </p:txBody>
      </p:sp>
      <p:sp>
        <p:nvSpPr>
          <p:cNvPr id="138" name="CustomShape 2"/>
          <p:cNvSpPr/>
          <p:nvPr/>
        </p:nvSpPr>
        <p:spPr>
          <a:xfrm>
            <a:off x="11646976" y="3285000"/>
            <a:ext cx="449744" cy="36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IN" sz="1800" b="0" strike="noStrike" spc="-1" dirty="0">
                <a:solidFill>
                  <a:srgbClr val="FFFFFF"/>
                </a:solidFill>
                <a:latin typeface="Garamond"/>
                <a:ea typeface="DejaVu Sans"/>
              </a:rPr>
              <a:t>10</a:t>
            </a:r>
            <a:endParaRPr lang="en-IN" sz="1800" b="0" strike="noStrike" spc="-1" dirty="0">
              <a:latin typeface="Arial"/>
            </a:endParaRPr>
          </a:p>
        </p:txBody>
      </p:sp>
      <p:sp>
        <p:nvSpPr>
          <p:cNvPr id="139" name="CustomShape 3"/>
          <p:cNvSpPr/>
          <p:nvPr/>
        </p:nvSpPr>
        <p:spPr>
          <a:xfrm>
            <a:off x="2795400" y="6578640"/>
            <a:ext cx="7303680" cy="277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IN" sz="1000" b="0" strike="noStrike" spc="-1">
                <a:solidFill>
                  <a:srgbClr val="000000"/>
                </a:solidFill>
                <a:latin typeface="Garamond"/>
                <a:ea typeface="DejaVu Sans"/>
              </a:rPr>
              <a:t>© Please be shameless to copy any slide you need 😁</a:t>
            </a:r>
            <a:endParaRPr lang="en-IN" sz="1000" b="0" strike="noStrike" spc="-1">
              <a:latin typeface="Arial"/>
            </a:endParaRPr>
          </a:p>
        </p:txBody>
      </p:sp>
      <p:pic>
        <p:nvPicPr>
          <p:cNvPr id="140" name="Picture 139"/>
          <p:cNvPicPr/>
          <p:nvPr/>
        </p:nvPicPr>
        <p:blipFill>
          <a:blip r:embed="rId2"/>
          <a:stretch/>
        </p:blipFill>
        <p:spPr>
          <a:xfrm>
            <a:off x="1291680" y="2936520"/>
            <a:ext cx="9722880" cy="2606040"/>
          </a:xfrm>
          <a:prstGeom prst="rect">
            <a:avLst/>
          </a:prstGeom>
          <a:ln>
            <a:noFill/>
          </a:ln>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CustomShape 1"/>
          <p:cNvSpPr/>
          <p:nvPr/>
        </p:nvSpPr>
        <p:spPr>
          <a:xfrm>
            <a:off x="1295280" y="982080"/>
            <a:ext cx="9599040" cy="1301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IN" sz="4400" b="0" strike="noStrike" spc="-1">
                <a:solidFill>
                  <a:srgbClr val="262626"/>
                </a:solidFill>
                <a:latin typeface="Garamond"/>
                <a:ea typeface="DejaVu Sans"/>
              </a:rPr>
              <a:t>Rails with Docker</a:t>
            </a:r>
            <a:endParaRPr lang="en-IN" sz="4400" b="0" strike="noStrike" spc="-1">
              <a:latin typeface="Arial"/>
            </a:endParaRPr>
          </a:p>
        </p:txBody>
      </p:sp>
      <p:sp>
        <p:nvSpPr>
          <p:cNvPr id="142" name="CustomShape 2"/>
          <p:cNvSpPr/>
          <p:nvPr/>
        </p:nvSpPr>
        <p:spPr>
          <a:xfrm>
            <a:off x="11623729" y="3285000"/>
            <a:ext cx="472991" cy="36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IN" sz="1800" b="0" strike="noStrike" spc="-1" dirty="0">
                <a:solidFill>
                  <a:srgbClr val="FFFFFF"/>
                </a:solidFill>
                <a:latin typeface="Garamond"/>
                <a:ea typeface="DejaVu Sans"/>
              </a:rPr>
              <a:t>11</a:t>
            </a:r>
            <a:endParaRPr lang="en-IN" sz="1800" b="0" strike="noStrike" spc="-1" dirty="0">
              <a:latin typeface="Arial"/>
            </a:endParaRPr>
          </a:p>
        </p:txBody>
      </p:sp>
      <p:sp>
        <p:nvSpPr>
          <p:cNvPr id="143" name="CustomShape 3"/>
          <p:cNvSpPr/>
          <p:nvPr/>
        </p:nvSpPr>
        <p:spPr>
          <a:xfrm>
            <a:off x="2795400" y="6578640"/>
            <a:ext cx="7303680" cy="277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IN" sz="1000" b="0" strike="noStrike" spc="-1">
                <a:solidFill>
                  <a:srgbClr val="000000"/>
                </a:solidFill>
                <a:latin typeface="Garamond"/>
                <a:ea typeface="DejaVu Sans"/>
              </a:rPr>
              <a:t>© Please be shameless to copy any slide you need 😁</a:t>
            </a:r>
            <a:endParaRPr lang="en-IN" sz="1000" b="0" strike="noStrike" spc="-1">
              <a:latin typeface="Arial"/>
            </a:endParaRPr>
          </a:p>
        </p:txBody>
      </p:sp>
      <p:sp>
        <p:nvSpPr>
          <p:cNvPr id="144" name="CustomShape 4"/>
          <p:cNvSpPr/>
          <p:nvPr/>
        </p:nvSpPr>
        <p:spPr>
          <a:xfrm>
            <a:off x="1440000" y="2664360"/>
            <a:ext cx="9430920" cy="3527640"/>
          </a:xfrm>
          <a:prstGeom prst="rect">
            <a:avLst/>
          </a:prstGeom>
          <a:noFill/>
          <a:ln w="12600" cap="rnd">
            <a:solidFill>
              <a:srgbClr val="000000"/>
            </a:solidFill>
            <a:custDash>
              <a:ds d="700000" sp="300000"/>
              <a:ds d="700000" sp="300000"/>
              <a:ds d="700000" sp="300000"/>
              <a:ds d="100000" sp="300000"/>
              <a:ds d="100000" sp="300000"/>
            </a:custDash>
            <a:round/>
          </a:ln>
        </p:spPr>
        <p:style>
          <a:lnRef idx="0">
            <a:scrgbClr r="0" g="0" b="0"/>
          </a:lnRef>
          <a:fillRef idx="0">
            <a:scrgbClr r="0" g="0" b="0"/>
          </a:fillRef>
          <a:effectRef idx="0">
            <a:scrgbClr r="0" g="0" b="0"/>
          </a:effectRef>
          <a:fontRef idx="minor"/>
        </p:style>
        <p:txBody>
          <a:bodyPr lIns="96120" tIns="51120" rIns="96120" bIns="51120"/>
          <a:lstStyle/>
          <a:p>
            <a:pPr algn="just">
              <a:lnSpc>
                <a:spcPct val="100000"/>
              </a:lnSpc>
            </a:pPr>
            <a:r>
              <a:rPr lang="en-IN" sz="1800" b="0" strike="noStrike" spc="-1" dirty="0">
                <a:solidFill>
                  <a:srgbClr val="000000"/>
                </a:solidFill>
                <a:latin typeface="Garamond"/>
                <a:ea typeface="DejaVu Sans"/>
              </a:rPr>
              <a:t>Well, there are multiple approaches to </a:t>
            </a:r>
            <a:r>
              <a:rPr lang="en-IN" sz="1800" b="0" strike="noStrike" spc="-1" dirty="0" err="1">
                <a:solidFill>
                  <a:srgbClr val="000000"/>
                </a:solidFill>
                <a:latin typeface="Garamond"/>
                <a:ea typeface="DejaVu Sans"/>
              </a:rPr>
              <a:t>dockerizing</a:t>
            </a:r>
            <a:r>
              <a:rPr lang="en-IN" sz="1800" b="0" strike="noStrike" spc="-1" dirty="0">
                <a:solidFill>
                  <a:srgbClr val="000000"/>
                </a:solidFill>
                <a:latin typeface="Garamond"/>
                <a:ea typeface="DejaVu Sans"/>
              </a:rPr>
              <a:t> a Rails App -</a:t>
            </a:r>
            <a:endParaRPr lang="en-IN" sz="1800" b="0" strike="noStrike" spc="-1" dirty="0">
              <a:latin typeface="Arial"/>
            </a:endParaRPr>
          </a:p>
          <a:p>
            <a:pPr algn="just">
              <a:lnSpc>
                <a:spcPct val="100000"/>
              </a:lnSpc>
            </a:pPr>
            <a:r>
              <a:rPr lang="en-IN" sz="1800" b="0" strike="noStrike" spc="-1" dirty="0">
                <a:solidFill>
                  <a:srgbClr val="000000"/>
                </a:solidFill>
                <a:latin typeface="Garamond"/>
                <a:ea typeface="DejaVu Sans"/>
              </a:rPr>
              <a:t> </a:t>
            </a:r>
            <a:endParaRPr lang="en-IN" sz="1800" b="0" strike="noStrike" spc="-1" dirty="0">
              <a:latin typeface="Arial"/>
            </a:endParaRPr>
          </a:p>
          <a:p>
            <a:pPr marL="216000" indent="-214920" algn="just">
              <a:lnSpc>
                <a:spcPct val="100000"/>
              </a:lnSpc>
              <a:buClr>
                <a:srgbClr val="000000"/>
              </a:buClr>
              <a:buFont typeface="Wingdings" charset="2"/>
              <a:buChar char=""/>
            </a:pPr>
            <a:r>
              <a:rPr lang="en-IN" sz="1800" b="0" strike="noStrike" spc="-1" dirty="0">
                <a:solidFill>
                  <a:srgbClr val="000000"/>
                </a:solidFill>
                <a:latin typeface="Garamond"/>
                <a:ea typeface="DejaVu Sans"/>
              </a:rPr>
              <a:t> Approach 1 - We could could first create a Dockerfile and then generate an app. This approach would be beneficial to </a:t>
            </a:r>
            <a:r>
              <a:rPr lang="en-IN" sz="1800" b="0" strike="noStrike" spc="-1" dirty="0" err="1">
                <a:solidFill>
                  <a:srgbClr val="000000"/>
                </a:solidFill>
                <a:latin typeface="Garamond"/>
                <a:ea typeface="DejaVu Sans"/>
              </a:rPr>
              <a:t>Dockerize</a:t>
            </a:r>
            <a:r>
              <a:rPr lang="en-IN" sz="1800" b="0" strike="noStrike" spc="-1" dirty="0">
                <a:solidFill>
                  <a:srgbClr val="000000"/>
                </a:solidFill>
                <a:latin typeface="Garamond"/>
                <a:ea typeface="DejaVu Sans"/>
              </a:rPr>
              <a:t> if you are building an app from scratch.</a:t>
            </a:r>
            <a:endParaRPr lang="en-IN" sz="1800" b="0" strike="noStrike" spc="-1" dirty="0">
              <a:latin typeface="Arial"/>
            </a:endParaRPr>
          </a:p>
          <a:p>
            <a:pPr marL="216000" indent="-214920" algn="just">
              <a:lnSpc>
                <a:spcPct val="100000"/>
              </a:lnSpc>
              <a:buClr>
                <a:srgbClr val="000000"/>
              </a:buClr>
              <a:buFont typeface="Wingdings" charset="2"/>
              <a:buChar char=""/>
            </a:pPr>
            <a:endParaRPr lang="en-IN" sz="1800" b="0" strike="noStrike" spc="-1" dirty="0">
              <a:latin typeface="Arial"/>
            </a:endParaRPr>
          </a:p>
          <a:p>
            <a:pPr marL="216000" indent="-214920" algn="just">
              <a:lnSpc>
                <a:spcPct val="100000"/>
              </a:lnSpc>
              <a:buClr>
                <a:srgbClr val="000000"/>
              </a:buClr>
              <a:buFont typeface="Wingdings" charset="2"/>
              <a:buChar char=""/>
            </a:pPr>
            <a:r>
              <a:rPr lang="en-IN" sz="1800" b="0" strike="noStrike" spc="-1" dirty="0">
                <a:solidFill>
                  <a:srgbClr val="000000"/>
                </a:solidFill>
                <a:latin typeface="Garamond"/>
                <a:ea typeface="DejaVu Sans"/>
              </a:rPr>
              <a:t> Approach 2 – This approach would be helpful if we are trying to </a:t>
            </a:r>
            <a:r>
              <a:rPr lang="en-IN" sz="1800" b="0" strike="noStrike" spc="-1" dirty="0" err="1">
                <a:solidFill>
                  <a:srgbClr val="000000"/>
                </a:solidFill>
                <a:latin typeface="Garamond"/>
                <a:ea typeface="DejaVu Sans"/>
              </a:rPr>
              <a:t>Dockerize</a:t>
            </a:r>
            <a:r>
              <a:rPr lang="en-IN" sz="1800" b="0" strike="noStrike" spc="-1" dirty="0">
                <a:solidFill>
                  <a:srgbClr val="000000"/>
                </a:solidFill>
                <a:latin typeface="Garamond"/>
                <a:ea typeface="DejaVu Sans"/>
              </a:rPr>
              <a:t> an already existing rails app. We create a Dockerfile and docker-</a:t>
            </a:r>
            <a:r>
              <a:rPr lang="en-IN" sz="1800" b="0" strike="noStrike" spc="-1" dirty="0" err="1">
                <a:solidFill>
                  <a:srgbClr val="000000"/>
                </a:solidFill>
                <a:latin typeface="Garamond"/>
                <a:ea typeface="DejaVu Sans"/>
              </a:rPr>
              <a:t>compose.yml</a:t>
            </a:r>
            <a:r>
              <a:rPr lang="en-IN" sz="1800" b="0" strike="noStrike" spc="-1" dirty="0">
                <a:solidFill>
                  <a:srgbClr val="000000"/>
                </a:solidFill>
                <a:latin typeface="Garamond"/>
                <a:ea typeface="DejaVu Sans"/>
              </a:rPr>
              <a:t> files and spin-up using the docker-compose command.</a:t>
            </a:r>
            <a:endParaRPr lang="en-IN" sz="1800" b="0" strike="noStrike" spc="-1" dirty="0">
              <a:latin typeface="Arial"/>
            </a:endParaRPr>
          </a:p>
          <a:p>
            <a:pPr algn="just">
              <a:lnSpc>
                <a:spcPct val="100000"/>
              </a:lnSpc>
            </a:pPr>
            <a:endParaRPr lang="en-IN" sz="1800" b="0" strike="noStrike" spc="-1" dirty="0">
              <a:latin typeface="Arial"/>
            </a:endParaRPr>
          </a:p>
          <a:p>
            <a:pPr algn="just">
              <a:lnSpc>
                <a:spcPct val="100000"/>
              </a:lnSpc>
            </a:pPr>
            <a:endParaRPr lang="en-IN" sz="1800" b="0" strike="noStrike" spc="-1" dirty="0">
              <a:latin typeface="Arial"/>
            </a:endParaRPr>
          </a:p>
          <a:p>
            <a:pPr algn="just">
              <a:lnSpc>
                <a:spcPct val="100000"/>
              </a:lnSpc>
            </a:pPr>
            <a:r>
              <a:rPr lang="en-IN" sz="1800" b="0" strike="noStrike" spc="-1" dirty="0">
                <a:solidFill>
                  <a:srgbClr val="000000"/>
                </a:solidFill>
                <a:latin typeface="Garamond"/>
                <a:ea typeface="DejaVu Sans"/>
              </a:rPr>
              <a:t> </a:t>
            </a:r>
            <a:r>
              <a:rPr lang="en-IN" sz="1400" b="0" strike="noStrike" spc="-1" dirty="0">
                <a:solidFill>
                  <a:srgbClr val="FF3333"/>
                </a:solidFill>
                <a:latin typeface="Garamond"/>
                <a:ea typeface="DejaVu Sans"/>
              </a:rPr>
              <a:t>Note : Either of the approaches would behave the same and wary in effort levels.</a:t>
            </a:r>
            <a:endParaRPr lang="en-IN" sz="14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CustomShape 1"/>
          <p:cNvSpPr/>
          <p:nvPr/>
        </p:nvSpPr>
        <p:spPr>
          <a:xfrm>
            <a:off x="1295280" y="982080"/>
            <a:ext cx="9599040" cy="1301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IN" sz="4400" b="0" strike="noStrike" spc="-1">
                <a:solidFill>
                  <a:srgbClr val="262626"/>
                </a:solidFill>
                <a:latin typeface="Garamond"/>
                <a:ea typeface="DejaVu Sans"/>
              </a:rPr>
              <a:t>Rails with Docker : Approach-1</a:t>
            </a:r>
            <a:endParaRPr lang="en-IN" sz="4400" b="0" strike="noStrike" spc="-1">
              <a:latin typeface="Arial"/>
            </a:endParaRPr>
          </a:p>
        </p:txBody>
      </p:sp>
      <p:sp>
        <p:nvSpPr>
          <p:cNvPr id="146" name="CustomShape 2"/>
          <p:cNvSpPr/>
          <p:nvPr/>
        </p:nvSpPr>
        <p:spPr>
          <a:xfrm>
            <a:off x="11592000" y="3285000"/>
            <a:ext cx="504720" cy="36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IN" sz="1800" b="0" strike="noStrike" spc="-1" dirty="0">
                <a:solidFill>
                  <a:srgbClr val="FFFFFF"/>
                </a:solidFill>
                <a:latin typeface="Garamond"/>
                <a:ea typeface="DejaVu Sans"/>
              </a:rPr>
              <a:t>12</a:t>
            </a:r>
            <a:endParaRPr lang="en-IN" sz="1800" b="0" strike="noStrike" spc="-1" dirty="0">
              <a:latin typeface="Arial"/>
            </a:endParaRPr>
          </a:p>
        </p:txBody>
      </p:sp>
      <p:sp>
        <p:nvSpPr>
          <p:cNvPr id="147" name="CustomShape 3"/>
          <p:cNvSpPr/>
          <p:nvPr/>
        </p:nvSpPr>
        <p:spPr>
          <a:xfrm>
            <a:off x="2795400" y="6578640"/>
            <a:ext cx="7303680" cy="277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IN" sz="1000" b="0" strike="noStrike" spc="-1">
                <a:solidFill>
                  <a:srgbClr val="000000"/>
                </a:solidFill>
                <a:latin typeface="Garamond"/>
                <a:ea typeface="DejaVu Sans"/>
              </a:rPr>
              <a:t>© Please be shameless to copy any slide you need 😁</a:t>
            </a:r>
            <a:endParaRPr lang="en-IN" sz="1000" b="0" strike="noStrike" spc="-1">
              <a:latin typeface="Arial"/>
            </a:endParaRPr>
          </a:p>
        </p:txBody>
      </p:sp>
      <p:sp>
        <p:nvSpPr>
          <p:cNvPr id="148" name="CustomShape 4"/>
          <p:cNvSpPr/>
          <p:nvPr/>
        </p:nvSpPr>
        <p:spPr>
          <a:xfrm>
            <a:off x="1404000" y="2664360"/>
            <a:ext cx="9430920" cy="2806560"/>
          </a:xfrm>
          <a:prstGeom prst="rect">
            <a:avLst/>
          </a:prstGeom>
          <a:noFill/>
          <a:ln w="12600" cap="rnd">
            <a:solidFill>
              <a:srgbClr val="000000"/>
            </a:solidFill>
            <a:custDash>
              <a:ds d="700000" sp="300000"/>
              <a:ds d="700000" sp="300000"/>
              <a:ds d="700000" sp="300000"/>
              <a:ds d="100000" sp="300000"/>
              <a:ds d="100000" sp="300000"/>
            </a:custDash>
            <a:round/>
          </a:ln>
        </p:spPr>
        <p:style>
          <a:lnRef idx="0">
            <a:scrgbClr r="0" g="0" b="0"/>
          </a:lnRef>
          <a:fillRef idx="0">
            <a:scrgbClr r="0" g="0" b="0"/>
          </a:fillRef>
          <a:effectRef idx="0">
            <a:scrgbClr r="0" g="0" b="0"/>
          </a:effectRef>
          <a:fontRef idx="minor"/>
        </p:style>
        <p:txBody>
          <a:bodyPr lIns="96120" tIns="51120" rIns="96120" bIns="51120"/>
          <a:lstStyle/>
          <a:p>
            <a:pPr algn="just">
              <a:lnSpc>
                <a:spcPct val="100000"/>
              </a:lnSpc>
            </a:pPr>
            <a:r>
              <a:rPr lang="en-IN" sz="1800" b="0" strike="noStrike" spc="-1" dirty="0">
                <a:solidFill>
                  <a:srgbClr val="000000"/>
                </a:solidFill>
                <a:latin typeface="Garamond"/>
                <a:ea typeface="DejaVu Sans"/>
              </a:rPr>
              <a:t>In this approach, we first create a Rails App using the </a:t>
            </a:r>
            <a:r>
              <a:rPr lang="en-IN" sz="1800" b="0" i="1" strike="noStrike" spc="-1" dirty="0">
                <a:solidFill>
                  <a:srgbClr val="000000"/>
                </a:solidFill>
                <a:latin typeface="Garamond"/>
                <a:ea typeface="DejaVu Sans"/>
              </a:rPr>
              <a:t>rails new app-name</a:t>
            </a:r>
            <a:r>
              <a:rPr lang="en-IN" sz="1800" b="0" strike="noStrike" spc="-1" dirty="0">
                <a:solidFill>
                  <a:srgbClr val="000000"/>
                </a:solidFill>
                <a:latin typeface="Garamond"/>
                <a:ea typeface="DejaVu Sans"/>
              </a:rPr>
              <a:t> command and then proceed to create a</a:t>
            </a:r>
            <a:r>
              <a:rPr lang="en-IN" sz="1800" b="0" i="1" strike="noStrike" spc="-1" dirty="0">
                <a:solidFill>
                  <a:srgbClr val="000000"/>
                </a:solidFill>
                <a:latin typeface="Garamond"/>
                <a:ea typeface="DejaVu Sans"/>
              </a:rPr>
              <a:t> Dockerfile. </a:t>
            </a:r>
            <a:r>
              <a:rPr lang="en-IN" sz="1800" b="0" strike="noStrike" spc="-1" dirty="0">
                <a:solidFill>
                  <a:srgbClr val="000000"/>
                </a:solidFill>
                <a:latin typeface="Garamond"/>
                <a:ea typeface="DejaVu Sans"/>
              </a:rPr>
              <a:t>The Dockerfile, would contain the necessary directives to create an image with all the necessary binaries and libraries required to run the app in the Docker container. This Dockerfile can then be committed to a Docker Registry which can be re-used.</a:t>
            </a:r>
            <a:endParaRPr lang="en-IN" sz="1800" b="0" strike="noStrike" spc="-1" dirty="0">
              <a:latin typeface="Arial"/>
            </a:endParaRPr>
          </a:p>
          <a:p>
            <a:pPr algn="just">
              <a:lnSpc>
                <a:spcPct val="100000"/>
              </a:lnSpc>
            </a:pPr>
            <a:endParaRPr lang="en-IN" sz="1800" b="0" strike="noStrike" spc="-1" dirty="0">
              <a:latin typeface="Arial"/>
            </a:endParaRPr>
          </a:p>
          <a:p>
            <a:pPr algn="just">
              <a:lnSpc>
                <a:spcPct val="100000"/>
              </a:lnSpc>
            </a:pPr>
            <a:r>
              <a:rPr lang="en-IN" sz="1800" b="0" strike="noStrike" spc="-1" dirty="0">
                <a:solidFill>
                  <a:srgbClr val="000000"/>
                </a:solidFill>
                <a:latin typeface="Garamond"/>
                <a:ea typeface="DejaVu Sans"/>
              </a:rPr>
              <a:t>However, as the app evolves and starts adding dependencies on external tools like a RDBMS, KV Store, No-SQL Store etc.., we would have to switch to make use of Docker-Compose.</a:t>
            </a:r>
            <a:r>
              <a:rPr lang="en-IN" sz="1800" b="0" i="1" strike="noStrike" spc="-1" dirty="0">
                <a:solidFill>
                  <a:srgbClr val="000000"/>
                </a:solidFill>
                <a:latin typeface="Garamond"/>
                <a:ea typeface="DejaVu Sans"/>
              </a:rPr>
              <a:t> </a:t>
            </a:r>
            <a:endParaRPr lang="en-IN" sz="18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 name="CustomShape 1"/>
          <p:cNvSpPr/>
          <p:nvPr/>
        </p:nvSpPr>
        <p:spPr>
          <a:xfrm>
            <a:off x="1295280" y="982080"/>
            <a:ext cx="9599040" cy="1301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IN" sz="4400" b="0" strike="noStrike" spc="-1">
                <a:solidFill>
                  <a:srgbClr val="262626"/>
                </a:solidFill>
                <a:latin typeface="Garamond"/>
                <a:ea typeface="DejaVu Sans"/>
              </a:rPr>
              <a:t>Code Exercise</a:t>
            </a:r>
            <a:endParaRPr lang="en-IN" sz="4400" b="0" strike="noStrike" spc="-1">
              <a:latin typeface="Arial"/>
            </a:endParaRPr>
          </a:p>
        </p:txBody>
      </p:sp>
      <p:sp>
        <p:nvSpPr>
          <p:cNvPr id="150" name="CustomShape 2"/>
          <p:cNvSpPr/>
          <p:nvPr/>
        </p:nvSpPr>
        <p:spPr>
          <a:xfrm>
            <a:off x="2795400" y="6578640"/>
            <a:ext cx="7303680" cy="277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IN" sz="1000" b="0" strike="noStrike" spc="-1">
                <a:solidFill>
                  <a:srgbClr val="000000"/>
                </a:solidFill>
                <a:latin typeface="Garamond"/>
                <a:ea typeface="DejaVu Sans"/>
              </a:rPr>
              <a:t>© Please be shameless to copy any slide you need 😁</a:t>
            </a:r>
            <a:endParaRPr lang="en-IN" sz="1000" b="0" strike="noStrike" spc="-1">
              <a:latin typeface="Arial"/>
            </a:endParaRPr>
          </a:p>
        </p:txBody>
      </p:sp>
      <p:sp>
        <p:nvSpPr>
          <p:cNvPr id="151" name="CustomShape 3"/>
          <p:cNvSpPr/>
          <p:nvPr/>
        </p:nvSpPr>
        <p:spPr>
          <a:xfrm>
            <a:off x="1404000" y="2664360"/>
            <a:ext cx="9430920" cy="3527280"/>
          </a:xfrm>
          <a:prstGeom prst="rect">
            <a:avLst/>
          </a:prstGeom>
          <a:noFill/>
          <a:ln w="12600" cap="rnd">
            <a:solidFill>
              <a:srgbClr val="000000"/>
            </a:solidFill>
            <a:custDash>
              <a:ds d="700000" sp="300000"/>
              <a:ds d="700000" sp="300000"/>
              <a:ds d="700000" sp="300000"/>
              <a:ds d="100000" sp="300000"/>
              <a:ds d="100000" sp="300000"/>
            </a:custDash>
            <a:round/>
          </a:ln>
        </p:spPr>
        <p:style>
          <a:lnRef idx="0">
            <a:scrgbClr r="0" g="0" b="0"/>
          </a:lnRef>
          <a:fillRef idx="0">
            <a:scrgbClr r="0" g="0" b="0"/>
          </a:fillRef>
          <a:effectRef idx="0">
            <a:scrgbClr r="0" g="0" b="0"/>
          </a:effectRef>
          <a:fontRef idx="minor"/>
        </p:style>
        <p:txBody>
          <a:bodyPr lIns="96120" tIns="51120" rIns="96120" bIns="51120"/>
          <a:lstStyle/>
          <a:p>
            <a:pPr marL="216000" indent="-215640" algn="just">
              <a:lnSpc>
                <a:spcPct val="100000"/>
              </a:lnSpc>
              <a:buClr>
                <a:srgbClr val="000000"/>
              </a:buClr>
              <a:buFont typeface="Wingdings" charset="2"/>
              <a:buChar char=""/>
            </a:pPr>
            <a:r>
              <a:rPr lang="en-IN" sz="1050" b="0" i="1" strike="noStrike" spc="-1" dirty="0">
                <a:solidFill>
                  <a:srgbClr val="000000"/>
                </a:solidFill>
                <a:latin typeface="Garamond"/>
                <a:ea typeface="DejaVu Sans"/>
              </a:rPr>
              <a:t>Lets start by creating a Dockerfile with the following contents</a:t>
            </a:r>
            <a:endParaRPr lang="en-IN" sz="1050" b="0" strike="noStrike" spc="-1" dirty="0">
              <a:latin typeface="Arial"/>
            </a:endParaRPr>
          </a:p>
          <a:p>
            <a:pPr algn="just">
              <a:lnSpc>
                <a:spcPct val="100000"/>
              </a:lnSpc>
            </a:pPr>
            <a:endParaRPr lang="en-IN" sz="1050" b="0" strike="noStrike" spc="-1" dirty="0">
              <a:latin typeface="Arial"/>
            </a:endParaRPr>
          </a:p>
          <a:p>
            <a:pPr algn="just">
              <a:lnSpc>
                <a:spcPct val="100000"/>
              </a:lnSpc>
            </a:pPr>
            <a:endParaRPr lang="en-IN" sz="1050" b="0" strike="noStrike" spc="-1" dirty="0">
              <a:latin typeface="Arial"/>
            </a:endParaRPr>
          </a:p>
          <a:p>
            <a:pPr algn="just">
              <a:lnSpc>
                <a:spcPct val="100000"/>
              </a:lnSpc>
            </a:pPr>
            <a:endParaRPr lang="en-IN" sz="1050" b="0" strike="noStrike" spc="-1" dirty="0">
              <a:latin typeface="Arial"/>
            </a:endParaRPr>
          </a:p>
          <a:p>
            <a:pPr algn="just">
              <a:lnSpc>
                <a:spcPct val="100000"/>
              </a:lnSpc>
            </a:pPr>
            <a:endParaRPr lang="en-IN" sz="1050" b="0" strike="noStrike" spc="-1" dirty="0">
              <a:latin typeface="Arial"/>
            </a:endParaRPr>
          </a:p>
          <a:p>
            <a:pPr algn="just">
              <a:lnSpc>
                <a:spcPct val="100000"/>
              </a:lnSpc>
            </a:pPr>
            <a:endParaRPr lang="en-IN" sz="1050" b="0" strike="noStrike" spc="-1" dirty="0">
              <a:latin typeface="Arial"/>
            </a:endParaRPr>
          </a:p>
          <a:p>
            <a:pPr algn="just">
              <a:lnSpc>
                <a:spcPct val="100000"/>
              </a:lnSpc>
            </a:pPr>
            <a:endParaRPr lang="en-IN" sz="1050" b="0" strike="noStrike" spc="-1" dirty="0">
              <a:latin typeface="Arial"/>
            </a:endParaRPr>
          </a:p>
          <a:p>
            <a:pPr algn="just">
              <a:lnSpc>
                <a:spcPct val="100000"/>
              </a:lnSpc>
            </a:pPr>
            <a:endParaRPr lang="en-IN" sz="1050" b="0" strike="noStrike" spc="-1" dirty="0">
              <a:latin typeface="Arial"/>
            </a:endParaRPr>
          </a:p>
          <a:p>
            <a:pPr algn="just">
              <a:lnSpc>
                <a:spcPct val="100000"/>
              </a:lnSpc>
            </a:pPr>
            <a:endParaRPr lang="en-IN" sz="1050" b="0" strike="noStrike" spc="-1" dirty="0">
              <a:latin typeface="Arial"/>
            </a:endParaRPr>
          </a:p>
          <a:p>
            <a:pPr algn="just">
              <a:lnSpc>
                <a:spcPct val="100000"/>
              </a:lnSpc>
            </a:pPr>
            <a:endParaRPr lang="en-IN" sz="1050" b="0" strike="noStrike" spc="-1" dirty="0">
              <a:latin typeface="Arial"/>
            </a:endParaRPr>
          </a:p>
          <a:p>
            <a:pPr algn="just">
              <a:lnSpc>
                <a:spcPct val="100000"/>
              </a:lnSpc>
            </a:pPr>
            <a:endParaRPr lang="en-IN" sz="1050" b="0" strike="noStrike" spc="-1" dirty="0">
              <a:latin typeface="Arial"/>
            </a:endParaRPr>
          </a:p>
          <a:p>
            <a:pPr algn="just">
              <a:lnSpc>
                <a:spcPct val="100000"/>
              </a:lnSpc>
            </a:pPr>
            <a:endParaRPr lang="en-IN" sz="1050" b="0" strike="noStrike" spc="-1" dirty="0">
              <a:latin typeface="Arial"/>
            </a:endParaRPr>
          </a:p>
          <a:p>
            <a:pPr marL="216000" indent="-215640" algn="just">
              <a:lnSpc>
                <a:spcPct val="100000"/>
              </a:lnSpc>
              <a:buClr>
                <a:srgbClr val="000000"/>
              </a:buClr>
              <a:buFont typeface="Wingdings" charset="2"/>
              <a:buChar char=""/>
            </a:pPr>
            <a:r>
              <a:rPr lang="en-IN" sz="1050" b="0" i="1" strike="noStrike" spc="-1" dirty="0">
                <a:solidFill>
                  <a:srgbClr val="000000"/>
                </a:solidFill>
                <a:latin typeface="Garamond"/>
                <a:ea typeface="DejaVu Sans"/>
              </a:rPr>
              <a:t>Next create a bootstrap </a:t>
            </a:r>
            <a:r>
              <a:rPr lang="en-IN" sz="1050" b="0" i="1" strike="noStrike" spc="-1" dirty="0" err="1">
                <a:solidFill>
                  <a:srgbClr val="000000"/>
                </a:solidFill>
                <a:latin typeface="Garamond"/>
                <a:ea typeface="DejaVu Sans"/>
              </a:rPr>
              <a:t>Gemfile</a:t>
            </a:r>
            <a:r>
              <a:rPr lang="en-IN" sz="1050" b="0" i="1" strike="noStrike" spc="-1" dirty="0">
                <a:solidFill>
                  <a:srgbClr val="000000"/>
                </a:solidFill>
                <a:latin typeface="Garamond"/>
                <a:ea typeface="DejaVu Sans"/>
              </a:rPr>
              <a:t> which just loads Rails, we shall overwrite in a moment when we run the rails new command.</a:t>
            </a:r>
            <a:endParaRPr lang="en-IN" sz="1050" b="0" strike="noStrike" spc="-1" dirty="0">
              <a:latin typeface="Arial"/>
            </a:endParaRPr>
          </a:p>
          <a:p>
            <a:pPr algn="just">
              <a:lnSpc>
                <a:spcPct val="100000"/>
              </a:lnSpc>
            </a:pPr>
            <a:endParaRPr lang="en-IN" sz="1050" b="0" strike="noStrike" spc="-1" dirty="0">
              <a:latin typeface="Arial"/>
            </a:endParaRPr>
          </a:p>
          <a:p>
            <a:pPr algn="just">
              <a:lnSpc>
                <a:spcPct val="100000"/>
              </a:lnSpc>
            </a:pPr>
            <a:endParaRPr lang="en-IN" sz="1050" b="0" strike="noStrike" spc="-1" dirty="0">
              <a:latin typeface="Arial"/>
            </a:endParaRPr>
          </a:p>
          <a:p>
            <a:pPr algn="just">
              <a:lnSpc>
                <a:spcPct val="100000"/>
              </a:lnSpc>
            </a:pPr>
            <a:endParaRPr lang="en-IN" sz="1050" b="0" strike="noStrike" spc="-1" dirty="0">
              <a:latin typeface="Arial"/>
            </a:endParaRPr>
          </a:p>
          <a:p>
            <a:pPr algn="just">
              <a:lnSpc>
                <a:spcPct val="100000"/>
              </a:lnSpc>
            </a:pPr>
            <a:endParaRPr lang="en-IN" sz="1050" b="0" strike="noStrike" spc="-1" dirty="0">
              <a:latin typeface="Arial"/>
            </a:endParaRPr>
          </a:p>
          <a:p>
            <a:pPr marL="216000" indent="-215640" algn="just">
              <a:lnSpc>
                <a:spcPct val="100000"/>
              </a:lnSpc>
              <a:buClr>
                <a:srgbClr val="000000"/>
              </a:buClr>
              <a:buFont typeface="Wingdings" charset="2"/>
              <a:buChar char=""/>
            </a:pPr>
            <a:r>
              <a:rPr lang="en-IN" sz="1050" b="0" i="1" strike="noStrike" spc="-1" dirty="0">
                <a:solidFill>
                  <a:srgbClr val="000000"/>
                </a:solidFill>
                <a:latin typeface="Garamond"/>
                <a:ea typeface="DejaVu Sans"/>
              </a:rPr>
              <a:t>Create an empty </a:t>
            </a:r>
            <a:r>
              <a:rPr lang="en-IN" sz="1050" b="0" i="1" strike="noStrike" spc="-1" dirty="0" err="1">
                <a:solidFill>
                  <a:srgbClr val="000000"/>
                </a:solidFill>
                <a:latin typeface="Garamond"/>
                <a:ea typeface="DejaVu Sans"/>
              </a:rPr>
              <a:t>Gemfile.lock</a:t>
            </a:r>
            <a:r>
              <a:rPr lang="en-IN" sz="1050" b="0" i="1" strike="noStrike" spc="-1" dirty="0">
                <a:solidFill>
                  <a:srgbClr val="000000"/>
                </a:solidFill>
                <a:latin typeface="Garamond"/>
                <a:ea typeface="DejaVu Sans"/>
              </a:rPr>
              <a:t> file.</a:t>
            </a:r>
            <a:endParaRPr lang="en-IN" sz="1050" b="0" strike="noStrike" spc="-1" dirty="0">
              <a:latin typeface="Arial"/>
            </a:endParaRPr>
          </a:p>
        </p:txBody>
      </p:sp>
      <p:sp>
        <p:nvSpPr>
          <p:cNvPr id="152" name="CustomShape 4"/>
          <p:cNvSpPr/>
          <p:nvPr/>
        </p:nvSpPr>
        <p:spPr>
          <a:xfrm>
            <a:off x="1584000" y="3024000"/>
            <a:ext cx="9071640" cy="1530000"/>
          </a:xfrm>
          <a:prstGeom prst="rect">
            <a:avLst/>
          </a:prstGeom>
          <a:solidFill>
            <a:srgbClr val="FFFF99"/>
          </a:solidFill>
          <a:ln>
            <a:solidFill>
              <a:srgbClr val="000000"/>
            </a:solid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IN" sz="1050" b="0" strike="noStrike" spc="-1" dirty="0">
                <a:latin typeface="Meslo LG M DZ for Powerline"/>
              </a:rPr>
              <a:t>FROM ruby:2.3.3</a:t>
            </a:r>
            <a:endParaRPr lang="en-IN" sz="1050" b="0" strike="noStrike" spc="-1" dirty="0">
              <a:latin typeface="Arial"/>
            </a:endParaRPr>
          </a:p>
          <a:p>
            <a:pPr>
              <a:lnSpc>
                <a:spcPct val="100000"/>
              </a:lnSpc>
            </a:pPr>
            <a:r>
              <a:rPr lang="en-IN" sz="1050" b="0" strike="noStrike" spc="-1" dirty="0">
                <a:latin typeface="Meslo LG M DZ for Powerline"/>
              </a:rPr>
              <a:t>RUN apt-get update -</a:t>
            </a:r>
            <a:r>
              <a:rPr lang="en-IN" sz="1050" b="0" strike="noStrike" spc="-1" dirty="0" err="1">
                <a:latin typeface="Meslo LG M DZ for Powerline"/>
              </a:rPr>
              <a:t>qq</a:t>
            </a:r>
            <a:r>
              <a:rPr lang="en-IN" sz="1050" b="0" strike="noStrike" spc="-1" dirty="0">
                <a:latin typeface="Meslo LG M DZ for Powerline"/>
              </a:rPr>
              <a:t> &amp;&amp; apt-get install -y build-essential </a:t>
            </a:r>
            <a:r>
              <a:rPr lang="en-IN" sz="1050" b="0" strike="noStrike" spc="-1" dirty="0" err="1">
                <a:latin typeface="Meslo LG M DZ for Powerline"/>
              </a:rPr>
              <a:t>libpq</a:t>
            </a:r>
            <a:r>
              <a:rPr lang="en-IN" sz="1050" b="0" strike="noStrike" spc="-1" dirty="0">
                <a:latin typeface="Meslo LG M DZ for Powerline"/>
              </a:rPr>
              <a:t>-dev </a:t>
            </a:r>
            <a:r>
              <a:rPr lang="en-IN" sz="1050" b="0" strike="noStrike" spc="-1" dirty="0" err="1">
                <a:latin typeface="Meslo LG M DZ for Powerline"/>
              </a:rPr>
              <a:t>nodejs</a:t>
            </a:r>
            <a:endParaRPr lang="en-IN" sz="1050" b="0" strike="noStrike" spc="-1" dirty="0">
              <a:latin typeface="Arial"/>
            </a:endParaRPr>
          </a:p>
          <a:p>
            <a:pPr>
              <a:lnSpc>
                <a:spcPct val="100000"/>
              </a:lnSpc>
            </a:pPr>
            <a:r>
              <a:rPr lang="en-IN" sz="1050" b="0" strike="noStrike" spc="-1" dirty="0">
                <a:latin typeface="Meslo LG M DZ for Powerline"/>
              </a:rPr>
              <a:t>RUN </a:t>
            </a:r>
            <a:r>
              <a:rPr lang="en-IN" sz="1050" b="0" strike="noStrike" spc="-1" dirty="0" err="1">
                <a:latin typeface="Meslo LG M DZ for Powerline"/>
              </a:rPr>
              <a:t>mkdir</a:t>
            </a:r>
            <a:r>
              <a:rPr lang="en-IN" sz="1050" b="0" strike="noStrike" spc="-1" dirty="0">
                <a:latin typeface="Meslo LG M DZ for Powerline"/>
              </a:rPr>
              <a:t> /</a:t>
            </a:r>
            <a:r>
              <a:rPr lang="en-IN" sz="1050" b="0" strike="noStrike" spc="-1" dirty="0" err="1">
                <a:latin typeface="Meslo LG M DZ for Powerline"/>
              </a:rPr>
              <a:t>myapp</a:t>
            </a:r>
            <a:endParaRPr lang="en-IN" sz="1050" b="0" strike="noStrike" spc="-1" dirty="0">
              <a:latin typeface="Arial"/>
            </a:endParaRPr>
          </a:p>
          <a:p>
            <a:pPr>
              <a:lnSpc>
                <a:spcPct val="100000"/>
              </a:lnSpc>
            </a:pPr>
            <a:r>
              <a:rPr lang="en-IN" sz="1050" b="0" strike="noStrike" spc="-1" dirty="0">
                <a:latin typeface="Meslo LG M DZ for Powerline"/>
              </a:rPr>
              <a:t>WORKDIR /</a:t>
            </a:r>
            <a:r>
              <a:rPr lang="en-IN" sz="1050" b="0" strike="noStrike" spc="-1" dirty="0" err="1">
                <a:latin typeface="Meslo LG M DZ for Powerline"/>
              </a:rPr>
              <a:t>myapp</a:t>
            </a:r>
            <a:endParaRPr lang="en-IN" sz="1050" b="0" strike="noStrike" spc="-1" dirty="0">
              <a:latin typeface="Arial"/>
            </a:endParaRPr>
          </a:p>
          <a:p>
            <a:pPr>
              <a:lnSpc>
                <a:spcPct val="100000"/>
              </a:lnSpc>
            </a:pPr>
            <a:r>
              <a:rPr lang="en-IN" sz="1050" b="0" strike="noStrike" spc="-1" dirty="0">
                <a:latin typeface="Meslo LG M DZ for Powerline"/>
              </a:rPr>
              <a:t>COPY </a:t>
            </a:r>
            <a:r>
              <a:rPr lang="en-IN" sz="1050" b="0" strike="noStrike" spc="-1" dirty="0" err="1">
                <a:latin typeface="Meslo LG M DZ for Powerline"/>
              </a:rPr>
              <a:t>Gemfile</a:t>
            </a:r>
            <a:r>
              <a:rPr lang="en-IN" sz="1050" b="0" strike="noStrike" spc="-1" dirty="0">
                <a:latin typeface="Meslo LG M DZ for Powerline"/>
              </a:rPr>
              <a:t> /</a:t>
            </a:r>
            <a:r>
              <a:rPr lang="en-IN" sz="1050" b="0" strike="noStrike" spc="-1" dirty="0" err="1">
                <a:latin typeface="Meslo LG M DZ for Powerline"/>
              </a:rPr>
              <a:t>myapp</a:t>
            </a:r>
            <a:r>
              <a:rPr lang="en-IN" sz="1050" b="0" strike="noStrike" spc="-1" dirty="0">
                <a:latin typeface="Meslo LG M DZ for Powerline"/>
              </a:rPr>
              <a:t>/</a:t>
            </a:r>
            <a:r>
              <a:rPr lang="en-IN" sz="1050" b="0" strike="noStrike" spc="-1" dirty="0" err="1">
                <a:latin typeface="Meslo LG M DZ for Powerline"/>
              </a:rPr>
              <a:t>Gemfile</a:t>
            </a:r>
            <a:endParaRPr lang="en-IN" sz="1050" b="0" strike="noStrike" spc="-1" dirty="0">
              <a:latin typeface="Arial"/>
            </a:endParaRPr>
          </a:p>
          <a:p>
            <a:pPr>
              <a:lnSpc>
                <a:spcPct val="100000"/>
              </a:lnSpc>
            </a:pPr>
            <a:r>
              <a:rPr lang="en-IN" sz="1050" b="0" strike="noStrike" spc="-1" dirty="0">
                <a:latin typeface="Meslo LG M DZ for Powerline"/>
              </a:rPr>
              <a:t>COPY </a:t>
            </a:r>
            <a:r>
              <a:rPr lang="en-IN" sz="1050" b="0" strike="noStrike" spc="-1" dirty="0" err="1">
                <a:latin typeface="Meslo LG M DZ for Powerline"/>
              </a:rPr>
              <a:t>Gemfile.lock</a:t>
            </a:r>
            <a:r>
              <a:rPr lang="en-IN" sz="1050" b="0" strike="noStrike" spc="-1" dirty="0">
                <a:latin typeface="Meslo LG M DZ for Powerline"/>
              </a:rPr>
              <a:t> /</a:t>
            </a:r>
            <a:r>
              <a:rPr lang="en-IN" sz="1050" b="0" strike="noStrike" spc="-1" dirty="0" err="1">
                <a:latin typeface="Meslo LG M DZ for Powerline"/>
              </a:rPr>
              <a:t>myapp</a:t>
            </a:r>
            <a:r>
              <a:rPr lang="en-IN" sz="1050" b="0" strike="noStrike" spc="-1" dirty="0">
                <a:latin typeface="Meslo LG M DZ for Powerline"/>
              </a:rPr>
              <a:t>/</a:t>
            </a:r>
            <a:r>
              <a:rPr lang="en-IN" sz="1050" b="0" strike="noStrike" spc="-1" dirty="0" err="1">
                <a:latin typeface="Meslo LG M DZ for Powerline"/>
              </a:rPr>
              <a:t>Gemfile.lock</a:t>
            </a:r>
            <a:endParaRPr lang="en-IN" sz="1050" b="0" strike="noStrike" spc="-1" dirty="0">
              <a:latin typeface="Arial"/>
            </a:endParaRPr>
          </a:p>
          <a:p>
            <a:pPr>
              <a:lnSpc>
                <a:spcPct val="100000"/>
              </a:lnSpc>
            </a:pPr>
            <a:r>
              <a:rPr lang="en-IN" sz="1050" b="0" strike="noStrike" spc="-1" dirty="0">
                <a:latin typeface="Meslo LG M DZ for Powerline"/>
              </a:rPr>
              <a:t>RUN bundle install</a:t>
            </a:r>
            <a:endParaRPr lang="en-IN" sz="1050" b="0" strike="noStrike" spc="-1" dirty="0">
              <a:latin typeface="Arial"/>
            </a:endParaRPr>
          </a:p>
          <a:p>
            <a:pPr>
              <a:lnSpc>
                <a:spcPct val="100000"/>
              </a:lnSpc>
            </a:pPr>
            <a:r>
              <a:rPr lang="en-IN" sz="1050" b="0" strike="noStrike" spc="-1" dirty="0">
                <a:latin typeface="Meslo LG M DZ for Powerline"/>
              </a:rPr>
              <a:t>COPY . /</a:t>
            </a:r>
            <a:r>
              <a:rPr lang="en-IN" sz="1050" b="0" strike="noStrike" spc="-1" dirty="0" err="1">
                <a:latin typeface="Meslo LG M DZ for Powerline"/>
              </a:rPr>
              <a:t>myapp</a:t>
            </a:r>
            <a:endParaRPr lang="en-IN" sz="1050" b="0" strike="noStrike" spc="-1" dirty="0">
              <a:latin typeface="Arial"/>
            </a:endParaRPr>
          </a:p>
        </p:txBody>
      </p:sp>
      <p:sp>
        <p:nvSpPr>
          <p:cNvPr id="153" name="CustomShape 5"/>
          <p:cNvSpPr/>
          <p:nvPr/>
        </p:nvSpPr>
        <p:spPr>
          <a:xfrm>
            <a:off x="1584000" y="4949640"/>
            <a:ext cx="9071640" cy="450000"/>
          </a:xfrm>
          <a:prstGeom prst="rect">
            <a:avLst/>
          </a:prstGeom>
          <a:solidFill>
            <a:srgbClr val="FFFF99"/>
          </a:solidFill>
          <a:ln>
            <a:solidFill>
              <a:srgbClr val="000000"/>
            </a:solid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IN" sz="1050" b="0" strike="noStrike" spc="-1" dirty="0">
                <a:latin typeface="Meslo LG M DZ for Powerline"/>
              </a:rPr>
              <a:t>source 'https://</a:t>
            </a:r>
            <a:r>
              <a:rPr lang="en-IN" sz="1050" b="0" strike="noStrike" spc="-1" dirty="0" err="1">
                <a:latin typeface="Meslo LG M DZ for Powerline"/>
              </a:rPr>
              <a:t>rubygems.org</a:t>
            </a:r>
            <a:r>
              <a:rPr lang="en-IN" sz="1050" b="0" strike="noStrike" spc="-1" dirty="0">
                <a:latin typeface="Meslo LG M DZ for Powerline"/>
              </a:rPr>
              <a:t>'</a:t>
            </a:r>
            <a:endParaRPr lang="en-IN" sz="1050" b="0" strike="noStrike" spc="-1" dirty="0">
              <a:latin typeface="Arial"/>
            </a:endParaRPr>
          </a:p>
          <a:p>
            <a:pPr>
              <a:lnSpc>
                <a:spcPct val="100000"/>
              </a:lnSpc>
            </a:pPr>
            <a:r>
              <a:rPr lang="en-IN" sz="1050" b="0" strike="noStrike" spc="-1" dirty="0">
                <a:latin typeface="Meslo LG M DZ for Powerline"/>
              </a:rPr>
              <a:t>gem 'rails', '5.0.0.1'</a:t>
            </a:r>
            <a:endParaRPr lang="en-IN" sz="1050" b="0" strike="noStrike" spc="-1" dirty="0">
              <a:latin typeface="Arial"/>
            </a:endParaRPr>
          </a:p>
        </p:txBody>
      </p:sp>
      <p:sp>
        <p:nvSpPr>
          <p:cNvPr id="154" name="CustomShape 6"/>
          <p:cNvSpPr/>
          <p:nvPr/>
        </p:nvSpPr>
        <p:spPr>
          <a:xfrm>
            <a:off x="1584000" y="5777640"/>
            <a:ext cx="9071640" cy="270000"/>
          </a:xfrm>
          <a:prstGeom prst="rect">
            <a:avLst/>
          </a:prstGeom>
          <a:solidFill>
            <a:srgbClr val="FFFF99"/>
          </a:solidFill>
          <a:ln>
            <a:solidFill>
              <a:srgbClr val="000000"/>
            </a:solid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IN" sz="1050" b="0" strike="noStrike" spc="-1">
                <a:latin typeface="Meslo LG M DZ for Powerline"/>
              </a:rPr>
              <a:t>touch Gemfile.lock</a:t>
            </a:r>
            <a:endParaRPr lang="en-IN" sz="1050" b="0" strike="noStrike" spc="-1">
              <a:latin typeface="Arial"/>
            </a:endParaRPr>
          </a:p>
        </p:txBody>
      </p:sp>
      <p:sp>
        <p:nvSpPr>
          <p:cNvPr id="155" name="CustomShape 7"/>
          <p:cNvSpPr/>
          <p:nvPr/>
        </p:nvSpPr>
        <p:spPr>
          <a:xfrm>
            <a:off x="11592000" y="3285000"/>
            <a:ext cx="504720" cy="36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IN" sz="1800" b="0" strike="noStrike" spc="-1" dirty="0">
                <a:solidFill>
                  <a:srgbClr val="FFFFFF"/>
                </a:solidFill>
                <a:latin typeface="Garamond"/>
                <a:ea typeface="DejaVu Sans"/>
              </a:rPr>
              <a:t>13</a:t>
            </a:r>
            <a:endParaRPr lang="en-IN" sz="18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 name="CustomShape 1"/>
          <p:cNvSpPr/>
          <p:nvPr/>
        </p:nvSpPr>
        <p:spPr>
          <a:xfrm>
            <a:off x="1295280" y="982080"/>
            <a:ext cx="9599040" cy="1301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IN" sz="4400" b="0" strike="noStrike" spc="-1">
                <a:solidFill>
                  <a:srgbClr val="262626"/>
                </a:solidFill>
                <a:latin typeface="Garamond"/>
                <a:ea typeface="DejaVu Sans"/>
              </a:rPr>
              <a:t>Code Exercise Contd...</a:t>
            </a:r>
            <a:endParaRPr lang="en-IN" sz="4400" b="0" strike="noStrike" spc="-1">
              <a:latin typeface="Arial"/>
            </a:endParaRPr>
          </a:p>
        </p:txBody>
      </p:sp>
      <p:sp>
        <p:nvSpPr>
          <p:cNvPr id="157" name="CustomShape 2"/>
          <p:cNvSpPr/>
          <p:nvPr/>
        </p:nvSpPr>
        <p:spPr>
          <a:xfrm>
            <a:off x="2795400" y="6578640"/>
            <a:ext cx="7303680" cy="277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IN" sz="1000" b="0" strike="noStrike" spc="-1">
                <a:solidFill>
                  <a:srgbClr val="000000"/>
                </a:solidFill>
                <a:latin typeface="Garamond"/>
                <a:ea typeface="DejaVu Sans"/>
              </a:rPr>
              <a:t>© Please be shameless to copy any slide you need 😁</a:t>
            </a:r>
            <a:endParaRPr lang="en-IN" sz="1000" b="0" strike="noStrike" spc="-1">
              <a:latin typeface="Arial"/>
            </a:endParaRPr>
          </a:p>
        </p:txBody>
      </p:sp>
      <p:sp>
        <p:nvSpPr>
          <p:cNvPr id="158" name="CustomShape 3"/>
          <p:cNvSpPr/>
          <p:nvPr/>
        </p:nvSpPr>
        <p:spPr>
          <a:xfrm>
            <a:off x="1404000" y="2664360"/>
            <a:ext cx="9430920" cy="3527280"/>
          </a:xfrm>
          <a:prstGeom prst="rect">
            <a:avLst/>
          </a:prstGeom>
          <a:noFill/>
          <a:ln w="12600" cap="rnd">
            <a:solidFill>
              <a:srgbClr val="000000"/>
            </a:solidFill>
            <a:custDash>
              <a:ds d="700000" sp="300000"/>
              <a:ds d="700000" sp="300000"/>
              <a:ds d="700000" sp="300000"/>
              <a:ds d="100000" sp="300000"/>
              <a:ds d="100000" sp="300000"/>
            </a:custDash>
            <a:round/>
          </a:ln>
        </p:spPr>
        <p:style>
          <a:lnRef idx="0">
            <a:scrgbClr r="0" g="0" b="0"/>
          </a:lnRef>
          <a:fillRef idx="0">
            <a:scrgbClr r="0" g="0" b="0"/>
          </a:fillRef>
          <a:effectRef idx="0">
            <a:scrgbClr r="0" g="0" b="0"/>
          </a:effectRef>
          <a:fontRef idx="minor"/>
        </p:style>
        <p:txBody>
          <a:bodyPr lIns="96120" tIns="51120" rIns="96120" bIns="51120"/>
          <a:lstStyle/>
          <a:p>
            <a:pPr marL="216000" indent="-215640" algn="just">
              <a:lnSpc>
                <a:spcPct val="100000"/>
              </a:lnSpc>
              <a:buClr>
                <a:srgbClr val="000000"/>
              </a:buClr>
              <a:buFont typeface="Wingdings" charset="2"/>
              <a:buChar char=""/>
            </a:pPr>
            <a:r>
              <a:rPr lang="en-IN" sz="1050" b="0" i="1" strike="noStrike" spc="-1">
                <a:solidFill>
                  <a:srgbClr val="000000"/>
                </a:solidFill>
                <a:latin typeface="Garamond"/>
                <a:ea typeface="DejaVu Sans"/>
              </a:rPr>
              <a:t>Finally create a docker-compose.yml file with the following contents.</a:t>
            </a:r>
            <a:endParaRPr lang="en-IN" sz="1050" b="0" strike="noStrike" spc="-1">
              <a:latin typeface="Arial"/>
            </a:endParaRPr>
          </a:p>
          <a:p>
            <a:pPr algn="just">
              <a:lnSpc>
                <a:spcPct val="100000"/>
              </a:lnSpc>
            </a:pPr>
            <a:endParaRPr lang="en-IN" sz="1050" b="0" strike="noStrike" spc="-1">
              <a:latin typeface="Arial"/>
            </a:endParaRPr>
          </a:p>
          <a:p>
            <a:pPr algn="just">
              <a:lnSpc>
                <a:spcPct val="100000"/>
              </a:lnSpc>
            </a:pPr>
            <a:endParaRPr lang="en-IN" sz="1050" b="0" strike="noStrike" spc="-1">
              <a:latin typeface="Arial"/>
            </a:endParaRPr>
          </a:p>
          <a:p>
            <a:pPr algn="just">
              <a:lnSpc>
                <a:spcPct val="100000"/>
              </a:lnSpc>
            </a:pPr>
            <a:endParaRPr lang="en-IN" sz="1050" b="0" strike="noStrike" spc="-1">
              <a:latin typeface="Arial"/>
            </a:endParaRPr>
          </a:p>
          <a:p>
            <a:pPr algn="just">
              <a:lnSpc>
                <a:spcPct val="100000"/>
              </a:lnSpc>
            </a:pPr>
            <a:endParaRPr lang="en-IN" sz="1050" b="0" strike="noStrike" spc="-1">
              <a:latin typeface="Arial"/>
            </a:endParaRPr>
          </a:p>
          <a:p>
            <a:pPr algn="just">
              <a:lnSpc>
                <a:spcPct val="100000"/>
              </a:lnSpc>
            </a:pPr>
            <a:endParaRPr lang="en-IN" sz="1050" b="0" strike="noStrike" spc="-1">
              <a:latin typeface="Arial"/>
            </a:endParaRPr>
          </a:p>
          <a:p>
            <a:pPr algn="just">
              <a:lnSpc>
                <a:spcPct val="100000"/>
              </a:lnSpc>
            </a:pPr>
            <a:endParaRPr lang="en-IN" sz="1050" b="0" strike="noStrike" spc="-1">
              <a:latin typeface="Arial"/>
            </a:endParaRPr>
          </a:p>
          <a:p>
            <a:pPr algn="just">
              <a:lnSpc>
                <a:spcPct val="100000"/>
              </a:lnSpc>
            </a:pPr>
            <a:endParaRPr lang="en-IN" sz="1050" b="0" strike="noStrike" spc="-1">
              <a:latin typeface="Arial"/>
            </a:endParaRPr>
          </a:p>
          <a:p>
            <a:pPr algn="just">
              <a:lnSpc>
                <a:spcPct val="100000"/>
              </a:lnSpc>
            </a:pPr>
            <a:endParaRPr lang="en-IN" sz="1050" b="0" strike="noStrike" spc="-1">
              <a:latin typeface="Arial"/>
            </a:endParaRPr>
          </a:p>
          <a:p>
            <a:pPr algn="just">
              <a:lnSpc>
                <a:spcPct val="100000"/>
              </a:lnSpc>
            </a:pPr>
            <a:endParaRPr lang="en-IN" sz="1050" b="0" strike="noStrike" spc="-1">
              <a:latin typeface="Arial"/>
            </a:endParaRPr>
          </a:p>
          <a:p>
            <a:pPr algn="just">
              <a:lnSpc>
                <a:spcPct val="100000"/>
              </a:lnSpc>
            </a:pPr>
            <a:endParaRPr lang="en-IN" sz="1050" b="0" strike="noStrike" spc="-1">
              <a:latin typeface="Arial"/>
            </a:endParaRPr>
          </a:p>
          <a:p>
            <a:pPr algn="just">
              <a:lnSpc>
                <a:spcPct val="100000"/>
              </a:lnSpc>
            </a:pPr>
            <a:endParaRPr lang="en-IN" sz="1050" b="0" strike="noStrike" spc="-1">
              <a:latin typeface="Arial"/>
            </a:endParaRPr>
          </a:p>
          <a:p>
            <a:pPr algn="just">
              <a:lnSpc>
                <a:spcPct val="100000"/>
              </a:lnSpc>
            </a:pPr>
            <a:endParaRPr lang="en-IN" sz="1050" b="0" strike="noStrike" spc="-1">
              <a:latin typeface="Arial"/>
            </a:endParaRPr>
          </a:p>
          <a:p>
            <a:pPr algn="just">
              <a:lnSpc>
                <a:spcPct val="100000"/>
              </a:lnSpc>
            </a:pPr>
            <a:endParaRPr lang="en-IN" sz="1050" b="0" strike="noStrike" spc="-1">
              <a:latin typeface="Arial"/>
            </a:endParaRPr>
          </a:p>
          <a:p>
            <a:pPr algn="just">
              <a:lnSpc>
                <a:spcPct val="100000"/>
              </a:lnSpc>
            </a:pPr>
            <a:endParaRPr lang="en-IN" sz="1050" b="0" strike="noStrike" spc="-1">
              <a:latin typeface="Arial"/>
            </a:endParaRPr>
          </a:p>
          <a:p>
            <a:pPr algn="just">
              <a:lnSpc>
                <a:spcPct val="100000"/>
              </a:lnSpc>
            </a:pPr>
            <a:endParaRPr lang="en-IN" sz="1050" b="0" strike="noStrike" spc="-1">
              <a:latin typeface="Arial"/>
            </a:endParaRPr>
          </a:p>
          <a:p>
            <a:pPr algn="just">
              <a:lnSpc>
                <a:spcPct val="100000"/>
              </a:lnSpc>
            </a:pPr>
            <a:endParaRPr lang="en-IN" sz="1050" b="0" strike="noStrike" spc="-1">
              <a:latin typeface="Arial"/>
            </a:endParaRPr>
          </a:p>
          <a:p>
            <a:pPr algn="just">
              <a:lnSpc>
                <a:spcPct val="100000"/>
              </a:lnSpc>
            </a:pPr>
            <a:endParaRPr lang="en-IN" sz="1050" b="0" strike="noStrike" spc="-1">
              <a:latin typeface="Arial"/>
            </a:endParaRPr>
          </a:p>
        </p:txBody>
      </p:sp>
      <p:sp>
        <p:nvSpPr>
          <p:cNvPr id="159" name="CustomShape 4"/>
          <p:cNvSpPr/>
          <p:nvPr/>
        </p:nvSpPr>
        <p:spPr>
          <a:xfrm>
            <a:off x="1584000" y="3024000"/>
            <a:ext cx="9071640" cy="2790000"/>
          </a:xfrm>
          <a:prstGeom prst="rect">
            <a:avLst/>
          </a:prstGeom>
          <a:solidFill>
            <a:srgbClr val="FFFF99"/>
          </a:solidFill>
          <a:ln>
            <a:solidFill>
              <a:srgbClr val="000000"/>
            </a:solid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IN" sz="1050" b="0" strike="noStrike" spc="-1" dirty="0">
                <a:latin typeface="Meslo LG M DZ for Powerline"/>
              </a:rPr>
              <a:t>version: '3'</a:t>
            </a:r>
            <a:endParaRPr lang="en-IN" sz="1050" b="0" strike="noStrike" spc="-1" dirty="0">
              <a:latin typeface="Arial"/>
            </a:endParaRPr>
          </a:p>
          <a:p>
            <a:pPr>
              <a:lnSpc>
                <a:spcPct val="100000"/>
              </a:lnSpc>
            </a:pPr>
            <a:r>
              <a:rPr lang="en-IN" sz="1050" b="0" strike="noStrike" spc="-1" dirty="0">
                <a:latin typeface="Meslo LG M DZ for Powerline"/>
              </a:rPr>
              <a:t>services:</a:t>
            </a:r>
            <a:endParaRPr lang="en-IN" sz="1050" b="0" strike="noStrike" spc="-1" dirty="0">
              <a:latin typeface="Arial"/>
            </a:endParaRPr>
          </a:p>
          <a:p>
            <a:pPr>
              <a:lnSpc>
                <a:spcPct val="100000"/>
              </a:lnSpc>
            </a:pPr>
            <a:r>
              <a:rPr lang="en-IN" sz="1050" b="0" strike="noStrike" spc="-1" dirty="0">
                <a:latin typeface="Meslo LG M DZ for Powerline"/>
              </a:rPr>
              <a:t>  </a:t>
            </a:r>
            <a:r>
              <a:rPr lang="en-IN" sz="1050" b="0" strike="noStrike" spc="-1" dirty="0" err="1">
                <a:latin typeface="Meslo LG M DZ for Powerline"/>
              </a:rPr>
              <a:t>db</a:t>
            </a:r>
            <a:r>
              <a:rPr lang="en-IN" sz="1050" b="0" strike="noStrike" spc="-1" dirty="0">
                <a:latin typeface="Meslo LG M DZ for Powerline"/>
              </a:rPr>
              <a:t>:</a:t>
            </a:r>
            <a:endParaRPr lang="en-IN" sz="1050" b="0" strike="noStrike" spc="-1" dirty="0">
              <a:latin typeface="Arial"/>
            </a:endParaRPr>
          </a:p>
          <a:p>
            <a:pPr>
              <a:lnSpc>
                <a:spcPct val="100000"/>
              </a:lnSpc>
            </a:pPr>
            <a:r>
              <a:rPr lang="en-IN" sz="1050" b="0" strike="noStrike" spc="-1" dirty="0">
                <a:latin typeface="Meslo LG M DZ for Powerline"/>
              </a:rPr>
              <a:t>    image: </a:t>
            </a:r>
            <a:r>
              <a:rPr lang="en-IN" sz="1050" b="0" strike="noStrike" spc="-1" dirty="0" err="1">
                <a:latin typeface="Meslo LG M DZ for Powerline"/>
              </a:rPr>
              <a:t>postgres</a:t>
            </a:r>
            <a:endParaRPr lang="en-IN" sz="1050" b="0" strike="noStrike" spc="-1" dirty="0">
              <a:latin typeface="Arial"/>
            </a:endParaRPr>
          </a:p>
          <a:p>
            <a:pPr>
              <a:lnSpc>
                <a:spcPct val="100000"/>
              </a:lnSpc>
            </a:pPr>
            <a:r>
              <a:rPr lang="en-IN" sz="1050" b="0" strike="noStrike" spc="-1" dirty="0">
                <a:latin typeface="Meslo LG M DZ for Powerline"/>
              </a:rPr>
              <a:t>    volumes:</a:t>
            </a:r>
            <a:endParaRPr lang="en-IN" sz="1050" b="0" strike="noStrike" spc="-1" dirty="0">
              <a:latin typeface="Arial"/>
            </a:endParaRPr>
          </a:p>
          <a:p>
            <a:pPr>
              <a:lnSpc>
                <a:spcPct val="100000"/>
              </a:lnSpc>
            </a:pPr>
            <a:r>
              <a:rPr lang="en-IN" sz="1050" b="0" strike="noStrike" spc="-1" dirty="0">
                <a:latin typeface="Meslo LG M DZ for Powerline"/>
              </a:rPr>
              <a:t>      - ./</a:t>
            </a:r>
            <a:r>
              <a:rPr lang="en-IN" sz="1050" b="0" strike="noStrike" spc="-1" dirty="0" err="1">
                <a:latin typeface="Meslo LG M DZ for Powerline"/>
              </a:rPr>
              <a:t>tmp</a:t>
            </a:r>
            <a:r>
              <a:rPr lang="en-IN" sz="1050" b="0" strike="noStrike" spc="-1" dirty="0">
                <a:latin typeface="Meslo LG M DZ for Powerline"/>
              </a:rPr>
              <a:t>/</a:t>
            </a:r>
            <a:r>
              <a:rPr lang="en-IN" sz="1050" b="0" strike="noStrike" spc="-1" dirty="0" err="1">
                <a:latin typeface="Meslo LG M DZ for Powerline"/>
              </a:rPr>
              <a:t>db</a:t>
            </a:r>
            <a:r>
              <a:rPr lang="en-IN" sz="1050" b="0" strike="noStrike" spc="-1" dirty="0">
                <a:latin typeface="Meslo LG M DZ for Powerline"/>
              </a:rPr>
              <a:t>:/</a:t>
            </a:r>
            <a:r>
              <a:rPr lang="en-IN" sz="1050" b="0" strike="noStrike" spc="-1" dirty="0" err="1">
                <a:latin typeface="Meslo LG M DZ for Powerline"/>
              </a:rPr>
              <a:t>var</a:t>
            </a:r>
            <a:r>
              <a:rPr lang="en-IN" sz="1050" b="0" strike="noStrike" spc="-1" dirty="0">
                <a:latin typeface="Meslo LG M DZ for Powerline"/>
              </a:rPr>
              <a:t>/lib/</a:t>
            </a:r>
            <a:r>
              <a:rPr lang="en-IN" sz="1050" b="0" strike="noStrike" spc="-1" dirty="0" err="1">
                <a:latin typeface="Meslo LG M DZ for Powerline"/>
              </a:rPr>
              <a:t>postgresql</a:t>
            </a:r>
            <a:r>
              <a:rPr lang="en-IN" sz="1050" b="0" strike="noStrike" spc="-1" dirty="0">
                <a:latin typeface="Meslo LG M DZ for Powerline"/>
              </a:rPr>
              <a:t>/data</a:t>
            </a:r>
            <a:endParaRPr lang="en-IN" sz="1050" b="0" strike="noStrike" spc="-1" dirty="0">
              <a:latin typeface="Arial"/>
            </a:endParaRPr>
          </a:p>
          <a:p>
            <a:pPr>
              <a:lnSpc>
                <a:spcPct val="100000"/>
              </a:lnSpc>
            </a:pPr>
            <a:r>
              <a:rPr lang="en-IN" sz="1050" b="0" strike="noStrike" spc="-1" dirty="0">
                <a:latin typeface="Meslo LG M DZ for Powerline"/>
              </a:rPr>
              <a:t>  web:</a:t>
            </a:r>
            <a:endParaRPr lang="en-IN" sz="1050" b="0" strike="noStrike" spc="-1" dirty="0">
              <a:latin typeface="Arial"/>
            </a:endParaRPr>
          </a:p>
          <a:p>
            <a:pPr>
              <a:lnSpc>
                <a:spcPct val="100000"/>
              </a:lnSpc>
            </a:pPr>
            <a:r>
              <a:rPr lang="en-IN" sz="1050" b="0" strike="noStrike" spc="-1" dirty="0">
                <a:latin typeface="Meslo LG M DZ for Powerline"/>
              </a:rPr>
              <a:t>    build: .</a:t>
            </a:r>
            <a:endParaRPr lang="en-IN" sz="1050" b="0" strike="noStrike" spc="-1" dirty="0">
              <a:latin typeface="Arial"/>
            </a:endParaRPr>
          </a:p>
          <a:p>
            <a:pPr>
              <a:lnSpc>
                <a:spcPct val="100000"/>
              </a:lnSpc>
            </a:pPr>
            <a:r>
              <a:rPr lang="en-IN" sz="1050" b="0" strike="noStrike" spc="-1" dirty="0">
                <a:latin typeface="Meslo LG M DZ for Powerline"/>
              </a:rPr>
              <a:t>    command: bundle exec rails s -p 3000 -b '0.0.0.0'</a:t>
            </a:r>
            <a:endParaRPr lang="en-IN" sz="1050" b="0" strike="noStrike" spc="-1" dirty="0">
              <a:latin typeface="Arial"/>
            </a:endParaRPr>
          </a:p>
          <a:p>
            <a:pPr>
              <a:lnSpc>
                <a:spcPct val="100000"/>
              </a:lnSpc>
            </a:pPr>
            <a:r>
              <a:rPr lang="en-IN" sz="1050" b="0" strike="noStrike" spc="-1" dirty="0">
                <a:latin typeface="Meslo LG M DZ for Powerline"/>
              </a:rPr>
              <a:t>    volumes:</a:t>
            </a:r>
            <a:endParaRPr lang="en-IN" sz="1050" b="0" strike="noStrike" spc="-1" dirty="0">
              <a:latin typeface="Arial"/>
            </a:endParaRPr>
          </a:p>
          <a:p>
            <a:pPr>
              <a:lnSpc>
                <a:spcPct val="100000"/>
              </a:lnSpc>
            </a:pPr>
            <a:r>
              <a:rPr lang="en-IN" sz="1050" b="0" strike="noStrike" spc="-1" dirty="0">
                <a:latin typeface="Meslo LG M DZ for Powerline"/>
              </a:rPr>
              <a:t>      - .:/</a:t>
            </a:r>
            <a:r>
              <a:rPr lang="en-IN" sz="1050" b="0" strike="noStrike" spc="-1" dirty="0" err="1">
                <a:latin typeface="Meslo LG M DZ for Powerline"/>
              </a:rPr>
              <a:t>myapp</a:t>
            </a:r>
            <a:endParaRPr lang="en-IN" sz="1050" b="0" strike="noStrike" spc="-1" dirty="0">
              <a:latin typeface="Arial"/>
            </a:endParaRPr>
          </a:p>
          <a:p>
            <a:pPr>
              <a:lnSpc>
                <a:spcPct val="100000"/>
              </a:lnSpc>
            </a:pPr>
            <a:r>
              <a:rPr lang="en-IN" sz="1050" b="0" strike="noStrike" spc="-1" dirty="0">
                <a:latin typeface="Meslo LG M DZ for Powerline"/>
              </a:rPr>
              <a:t>    ports:</a:t>
            </a:r>
            <a:endParaRPr lang="en-IN" sz="1050" b="0" strike="noStrike" spc="-1" dirty="0">
              <a:latin typeface="Arial"/>
            </a:endParaRPr>
          </a:p>
          <a:p>
            <a:pPr>
              <a:lnSpc>
                <a:spcPct val="100000"/>
              </a:lnSpc>
            </a:pPr>
            <a:r>
              <a:rPr lang="en-IN" sz="1050" b="0" strike="noStrike" spc="-1" dirty="0">
                <a:latin typeface="Meslo LG M DZ for Powerline"/>
              </a:rPr>
              <a:t>      - "3000:3000"</a:t>
            </a:r>
            <a:endParaRPr lang="en-IN" sz="1050" b="0" strike="noStrike" spc="-1" dirty="0">
              <a:latin typeface="Arial"/>
            </a:endParaRPr>
          </a:p>
          <a:p>
            <a:pPr>
              <a:lnSpc>
                <a:spcPct val="100000"/>
              </a:lnSpc>
            </a:pPr>
            <a:r>
              <a:rPr lang="en-IN" sz="1050" b="0" strike="noStrike" spc="-1" dirty="0">
                <a:latin typeface="Meslo LG M DZ for Powerline"/>
              </a:rPr>
              <a:t>    </a:t>
            </a:r>
            <a:r>
              <a:rPr lang="en-IN" sz="1050" b="0" strike="noStrike" spc="-1" dirty="0" err="1">
                <a:latin typeface="Meslo LG M DZ for Powerline"/>
              </a:rPr>
              <a:t>depends_on</a:t>
            </a:r>
            <a:r>
              <a:rPr lang="en-IN" sz="1050" b="0" strike="noStrike" spc="-1" dirty="0">
                <a:latin typeface="Meslo LG M DZ for Powerline"/>
              </a:rPr>
              <a:t>:</a:t>
            </a:r>
            <a:endParaRPr lang="en-IN" sz="1050" b="0" strike="noStrike" spc="-1" dirty="0">
              <a:latin typeface="Arial"/>
            </a:endParaRPr>
          </a:p>
          <a:p>
            <a:pPr>
              <a:lnSpc>
                <a:spcPct val="100000"/>
              </a:lnSpc>
            </a:pPr>
            <a:r>
              <a:rPr lang="en-IN" sz="1050" b="0" strike="noStrike" spc="-1" dirty="0">
                <a:latin typeface="Meslo LG M DZ for Powerline"/>
              </a:rPr>
              <a:t>      - </a:t>
            </a:r>
            <a:r>
              <a:rPr lang="en-IN" sz="1050" b="0" strike="noStrike" spc="-1" dirty="0" err="1">
                <a:latin typeface="Meslo LG M DZ for Powerline"/>
              </a:rPr>
              <a:t>db</a:t>
            </a:r>
            <a:endParaRPr lang="en-IN" sz="1050" b="0" strike="noStrike" spc="-1" dirty="0">
              <a:latin typeface="Arial"/>
            </a:endParaRPr>
          </a:p>
        </p:txBody>
      </p:sp>
      <p:sp>
        <p:nvSpPr>
          <p:cNvPr id="160" name="CustomShape 5"/>
          <p:cNvSpPr/>
          <p:nvPr/>
        </p:nvSpPr>
        <p:spPr>
          <a:xfrm>
            <a:off x="11592000" y="3285000"/>
            <a:ext cx="504720" cy="36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IN" sz="1800" b="0" strike="noStrike" spc="-1" dirty="0">
                <a:solidFill>
                  <a:srgbClr val="FFFFFF"/>
                </a:solidFill>
                <a:latin typeface="Garamond"/>
                <a:ea typeface="DejaVu Sans"/>
              </a:rPr>
              <a:t>14</a:t>
            </a:r>
            <a:endParaRPr lang="en-IN" sz="18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 name="CustomShape 1"/>
          <p:cNvSpPr/>
          <p:nvPr/>
        </p:nvSpPr>
        <p:spPr>
          <a:xfrm>
            <a:off x="1295280" y="982080"/>
            <a:ext cx="9599040" cy="1301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IN" sz="4400" b="0" strike="noStrike" spc="-1">
                <a:solidFill>
                  <a:srgbClr val="262626"/>
                </a:solidFill>
                <a:latin typeface="Garamond"/>
                <a:ea typeface="DejaVu Sans"/>
              </a:rPr>
              <a:t>Code Exercise Contd...</a:t>
            </a:r>
            <a:endParaRPr lang="en-IN" sz="4400" b="0" strike="noStrike" spc="-1">
              <a:latin typeface="Arial"/>
            </a:endParaRPr>
          </a:p>
        </p:txBody>
      </p:sp>
      <p:sp>
        <p:nvSpPr>
          <p:cNvPr id="162" name="CustomShape 2"/>
          <p:cNvSpPr/>
          <p:nvPr/>
        </p:nvSpPr>
        <p:spPr>
          <a:xfrm>
            <a:off x="2795400" y="6578640"/>
            <a:ext cx="7303680" cy="277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IN" sz="1000" b="0" strike="noStrike" spc="-1">
                <a:solidFill>
                  <a:srgbClr val="000000"/>
                </a:solidFill>
                <a:latin typeface="Garamond"/>
                <a:ea typeface="DejaVu Sans"/>
              </a:rPr>
              <a:t>© Please be shameless to copy any slide you need 😁</a:t>
            </a:r>
            <a:endParaRPr lang="en-IN" sz="1000" b="0" strike="noStrike" spc="-1">
              <a:latin typeface="Arial"/>
            </a:endParaRPr>
          </a:p>
        </p:txBody>
      </p:sp>
      <p:sp>
        <p:nvSpPr>
          <p:cNvPr id="163" name="CustomShape 3"/>
          <p:cNvSpPr/>
          <p:nvPr/>
        </p:nvSpPr>
        <p:spPr>
          <a:xfrm>
            <a:off x="1404000" y="2664360"/>
            <a:ext cx="9430920" cy="3527280"/>
          </a:xfrm>
          <a:prstGeom prst="rect">
            <a:avLst/>
          </a:prstGeom>
          <a:noFill/>
          <a:ln w="12600" cap="rnd">
            <a:solidFill>
              <a:srgbClr val="000000"/>
            </a:solidFill>
            <a:custDash>
              <a:ds d="700000" sp="300000"/>
              <a:ds d="700000" sp="300000"/>
              <a:ds d="700000" sp="300000"/>
              <a:ds d="100000" sp="300000"/>
              <a:ds d="100000" sp="300000"/>
            </a:custDash>
            <a:round/>
          </a:ln>
        </p:spPr>
        <p:style>
          <a:lnRef idx="0">
            <a:scrgbClr r="0" g="0" b="0"/>
          </a:lnRef>
          <a:fillRef idx="0">
            <a:scrgbClr r="0" g="0" b="0"/>
          </a:fillRef>
          <a:effectRef idx="0">
            <a:scrgbClr r="0" g="0" b="0"/>
          </a:effectRef>
          <a:fontRef idx="minor"/>
        </p:style>
        <p:txBody>
          <a:bodyPr lIns="96120" tIns="51120" rIns="96120" bIns="51120"/>
          <a:lstStyle/>
          <a:p>
            <a:pPr marL="216000" indent="-215640" algn="just">
              <a:lnSpc>
                <a:spcPct val="100000"/>
              </a:lnSpc>
              <a:buClr>
                <a:srgbClr val="000000"/>
              </a:buClr>
              <a:buFont typeface="Wingdings" charset="2"/>
              <a:buChar char=""/>
            </a:pPr>
            <a:r>
              <a:rPr lang="en-IN" sz="1050" b="0" i="1" strike="noStrike" spc="-1">
                <a:solidFill>
                  <a:srgbClr val="000000"/>
                </a:solidFill>
                <a:latin typeface="Garamond"/>
                <a:ea typeface="DejaVu Sans"/>
              </a:rPr>
              <a:t>Lets build the project</a:t>
            </a:r>
            <a:endParaRPr lang="en-IN" sz="1050" b="0" strike="noStrike" spc="-1">
              <a:latin typeface="Arial"/>
            </a:endParaRPr>
          </a:p>
          <a:p>
            <a:pPr algn="just">
              <a:lnSpc>
                <a:spcPct val="100000"/>
              </a:lnSpc>
            </a:pPr>
            <a:endParaRPr lang="en-IN" sz="1050" b="0" strike="noStrike" spc="-1">
              <a:latin typeface="Arial"/>
            </a:endParaRPr>
          </a:p>
          <a:p>
            <a:pPr algn="just">
              <a:lnSpc>
                <a:spcPct val="100000"/>
              </a:lnSpc>
            </a:pPr>
            <a:endParaRPr lang="en-IN" sz="1050" b="0" strike="noStrike" spc="-1">
              <a:latin typeface="Arial"/>
            </a:endParaRPr>
          </a:p>
          <a:p>
            <a:pPr algn="just">
              <a:lnSpc>
                <a:spcPct val="100000"/>
              </a:lnSpc>
            </a:pPr>
            <a:endParaRPr lang="en-IN" sz="1050" b="0" strike="noStrike" spc="-1">
              <a:latin typeface="Arial"/>
            </a:endParaRPr>
          </a:p>
          <a:p>
            <a:pPr marL="216000" indent="-215640" algn="just">
              <a:lnSpc>
                <a:spcPct val="100000"/>
              </a:lnSpc>
              <a:buClr>
                <a:srgbClr val="000000"/>
              </a:buClr>
              <a:buFont typeface="Wingdings" charset="2"/>
              <a:buChar char=""/>
            </a:pPr>
            <a:r>
              <a:rPr lang="en-IN" sz="1050" b="0" i="1" strike="noStrike" spc="-1">
                <a:solidFill>
                  <a:srgbClr val="000000"/>
                </a:solidFill>
                <a:latin typeface="Garamond"/>
                <a:ea typeface="DejaVu Sans"/>
              </a:rPr>
              <a:t>Once you are done, do a dir listing and you see the related rails app created locally.</a:t>
            </a:r>
            <a:endParaRPr lang="en-IN" sz="1050" b="0" strike="noStrike" spc="-1">
              <a:latin typeface="Arial"/>
            </a:endParaRPr>
          </a:p>
          <a:p>
            <a:pPr algn="just">
              <a:lnSpc>
                <a:spcPct val="100000"/>
              </a:lnSpc>
            </a:pPr>
            <a:endParaRPr lang="en-IN" sz="1050" b="0" strike="noStrike" spc="-1">
              <a:latin typeface="Arial"/>
            </a:endParaRPr>
          </a:p>
          <a:p>
            <a:pPr marL="216000" indent="-215640" algn="just">
              <a:lnSpc>
                <a:spcPct val="100000"/>
              </a:lnSpc>
              <a:buClr>
                <a:srgbClr val="000000"/>
              </a:buClr>
              <a:buFont typeface="Wingdings" charset="2"/>
              <a:buChar char=""/>
            </a:pPr>
            <a:r>
              <a:rPr lang="en-IN" sz="1050" b="0" i="1" strike="noStrike" spc="-1">
                <a:solidFill>
                  <a:srgbClr val="000000"/>
                </a:solidFill>
                <a:latin typeface="Garamond"/>
                <a:ea typeface="DejaVu Sans"/>
              </a:rPr>
              <a:t>If you are running Docker on Linux, the files that the rails new command created are owned by the root user. This happens because the container runs as the root user. If this is the case change the ownership of the new files. </a:t>
            </a:r>
            <a:endParaRPr lang="en-IN" sz="1050" b="0" strike="noStrike" spc="-1">
              <a:latin typeface="Arial"/>
            </a:endParaRPr>
          </a:p>
          <a:p>
            <a:pPr algn="just">
              <a:lnSpc>
                <a:spcPct val="100000"/>
              </a:lnSpc>
            </a:pPr>
            <a:endParaRPr lang="en-IN" sz="1050" b="0" strike="noStrike" spc="-1">
              <a:latin typeface="Arial"/>
            </a:endParaRPr>
          </a:p>
          <a:p>
            <a:pPr algn="just">
              <a:lnSpc>
                <a:spcPct val="100000"/>
              </a:lnSpc>
            </a:pPr>
            <a:endParaRPr lang="en-IN" sz="1050" b="0" strike="noStrike" spc="-1">
              <a:latin typeface="Arial"/>
            </a:endParaRPr>
          </a:p>
          <a:p>
            <a:pPr algn="just">
              <a:lnSpc>
                <a:spcPct val="100000"/>
              </a:lnSpc>
            </a:pPr>
            <a:endParaRPr lang="en-IN" sz="1050" b="0" strike="noStrike" spc="-1">
              <a:latin typeface="Arial"/>
            </a:endParaRPr>
          </a:p>
          <a:p>
            <a:pPr algn="just">
              <a:lnSpc>
                <a:spcPct val="100000"/>
              </a:lnSpc>
            </a:pPr>
            <a:endParaRPr lang="en-IN" sz="1050" b="0" strike="noStrike" spc="-1">
              <a:latin typeface="Arial"/>
            </a:endParaRPr>
          </a:p>
          <a:p>
            <a:pPr marL="216000" indent="-215640" algn="just">
              <a:lnSpc>
                <a:spcPct val="100000"/>
              </a:lnSpc>
              <a:buClr>
                <a:srgbClr val="000000"/>
              </a:buClr>
              <a:buFont typeface="Wingdings" charset="2"/>
              <a:buChar char=""/>
            </a:pPr>
            <a:r>
              <a:rPr lang="en-IN" sz="1050" b="0" i="1" strike="noStrike" spc="-1">
                <a:solidFill>
                  <a:srgbClr val="000000"/>
                </a:solidFill>
                <a:latin typeface="Garamond"/>
                <a:ea typeface="DejaVu Sans"/>
              </a:rPr>
              <a:t>Lets start building the docker image.</a:t>
            </a:r>
            <a:endParaRPr lang="en-IN" sz="1050" b="0" strike="noStrike" spc="-1">
              <a:latin typeface="Arial"/>
            </a:endParaRPr>
          </a:p>
          <a:p>
            <a:pPr algn="just">
              <a:lnSpc>
                <a:spcPct val="100000"/>
              </a:lnSpc>
            </a:pPr>
            <a:endParaRPr lang="en-IN" sz="1050" b="0" strike="noStrike" spc="-1">
              <a:latin typeface="Arial"/>
            </a:endParaRPr>
          </a:p>
          <a:p>
            <a:pPr algn="just">
              <a:lnSpc>
                <a:spcPct val="100000"/>
              </a:lnSpc>
            </a:pPr>
            <a:endParaRPr lang="en-IN" sz="1050" b="0" strike="noStrike" spc="-1">
              <a:latin typeface="Arial"/>
            </a:endParaRPr>
          </a:p>
          <a:p>
            <a:pPr algn="just">
              <a:lnSpc>
                <a:spcPct val="100000"/>
              </a:lnSpc>
            </a:pPr>
            <a:endParaRPr lang="en-IN" sz="1050" b="0" strike="noStrike" spc="-1">
              <a:latin typeface="Arial"/>
            </a:endParaRPr>
          </a:p>
          <a:p>
            <a:pPr algn="just">
              <a:lnSpc>
                <a:spcPct val="100000"/>
              </a:lnSpc>
            </a:pPr>
            <a:endParaRPr lang="en-IN" sz="1050" b="0" strike="noStrike" spc="-1">
              <a:latin typeface="Arial"/>
            </a:endParaRPr>
          </a:p>
        </p:txBody>
      </p:sp>
      <p:sp>
        <p:nvSpPr>
          <p:cNvPr id="164" name="CustomShape 4"/>
          <p:cNvSpPr/>
          <p:nvPr/>
        </p:nvSpPr>
        <p:spPr>
          <a:xfrm>
            <a:off x="1584000" y="3024000"/>
            <a:ext cx="9071640" cy="270000"/>
          </a:xfrm>
          <a:prstGeom prst="rect">
            <a:avLst/>
          </a:prstGeom>
          <a:solidFill>
            <a:srgbClr val="FFFF99"/>
          </a:solidFill>
          <a:ln>
            <a:solidFill>
              <a:srgbClr val="000000"/>
            </a:solid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IN" sz="1050" b="0" strike="noStrike" spc="-1">
                <a:latin typeface="Meslo LG M DZ for Powerline"/>
              </a:rPr>
              <a:t>docker-compose run web rails new . --force --database=postgresql</a:t>
            </a:r>
            <a:endParaRPr lang="en-IN" sz="1050" b="0" strike="noStrike" spc="-1">
              <a:latin typeface="Arial"/>
            </a:endParaRPr>
          </a:p>
        </p:txBody>
      </p:sp>
      <p:sp>
        <p:nvSpPr>
          <p:cNvPr id="165" name="CustomShape 5"/>
          <p:cNvSpPr/>
          <p:nvPr/>
        </p:nvSpPr>
        <p:spPr>
          <a:xfrm>
            <a:off x="1584000" y="4968000"/>
            <a:ext cx="9071640" cy="270000"/>
          </a:xfrm>
          <a:prstGeom prst="rect">
            <a:avLst/>
          </a:prstGeom>
          <a:solidFill>
            <a:srgbClr val="FFFF99"/>
          </a:solidFill>
          <a:ln>
            <a:solidFill>
              <a:srgbClr val="000000"/>
            </a:solid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IN" sz="1050" spc="-1">
                <a:latin typeface="Meslo LG M DZ for Powerline"/>
              </a:rPr>
              <a:t>d</a:t>
            </a:r>
            <a:r>
              <a:rPr lang="en-IN" sz="1050" b="0" strike="noStrike" spc="-1">
                <a:latin typeface="Meslo LG M DZ for Powerline"/>
              </a:rPr>
              <a:t>ocker-compose build</a:t>
            </a:r>
            <a:endParaRPr lang="en-IN" sz="1050" b="0" strike="noStrike" spc="-1">
              <a:latin typeface="Arial"/>
            </a:endParaRPr>
          </a:p>
        </p:txBody>
      </p:sp>
      <p:sp>
        <p:nvSpPr>
          <p:cNvPr id="166" name="CustomShape 6"/>
          <p:cNvSpPr/>
          <p:nvPr/>
        </p:nvSpPr>
        <p:spPr>
          <a:xfrm>
            <a:off x="1584000" y="4157640"/>
            <a:ext cx="9071640" cy="270000"/>
          </a:xfrm>
          <a:prstGeom prst="rect">
            <a:avLst/>
          </a:prstGeom>
          <a:solidFill>
            <a:srgbClr val="FFFF99"/>
          </a:solidFill>
          <a:ln>
            <a:solidFill>
              <a:srgbClr val="000000"/>
            </a:solid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IN" sz="1050" b="0" strike="noStrike" spc="-1">
                <a:latin typeface="Meslo LG M DZ for Powerline"/>
              </a:rPr>
              <a:t>sudo chown -R $USER:$USER</a:t>
            </a:r>
            <a:endParaRPr lang="en-IN" sz="1050" b="0" strike="noStrike" spc="-1">
              <a:latin typeface="Arial"/>
            </a:endParaRPr>
          </a:p>
        </p:txBody>
      </p:sp>
      <p:sp>
        <p:nvSpPr>
          <p:cNvPr id="167" name="CustomShape 7"/>
          <p:cNvSpPr/>
          <p:nvPr/>
        </p:nvSpPr>
        <p:spPr>
          <a:xfrm>
            <a:off x="11592000" y="3285000"/>
            <a:ext cx="504720" cy="36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IN" sz="1800" b="0" strike="noStrike" spc="-1" dirty="0">
                <a:solidFill>
                  <a:srgbClr val="FFFFFF"/>
                </a:solidFill>
                <a:latin typeface="Garamond"/>
                <a:ea typeface="DejaVu Sans"/>
              </a:rPr>
              <a:t>15</a:t>
            </a:r>
            <a:endParaRPr lang="en-IN" sz="18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 name="CustomShape 1"/>
          <p:cNvSpPr/>
          <p:nvPr/>
        </p:nvSpPr>
        <p:spPr>
          <a:xfrm>
            <a:off x="1295280" y="982080"/>
            <a:ext cx="9599040" cy="1301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IN" sz="4400" b="0" strike="noStrike" spc="-1">
                <a:solidFill>
                  <a:srgbClr val="262626"/>
                </a:solidFill>
                <a:latin typeface="Garamond"/>
                <a:ea typeface="DejaVu Sans"/>
              </a:rPr>
              <a:t>Code Exercise Contd...</a:t>
            </a:r>
            <a:endParaRPr lang="en-IN" sz="4400" b="0" strike="noStrike" spc="-1">
              <a:latin typeface="Arial"/>
            </a:endParaRPr>
          </a:p>
        </p:txBody>
      </p:sp>
      <p:sp>
        <p:nvSpPr>
          <p:cNvPr id="169" name="CustomShape 2"/>
          <p:cNvSpPr/>
          <p:nvPr/>
        </p:nvSpPr>
        <p:spPr>
          <a:xfrm>
            <a:off x="2795400" y="6578640"/>
            <a:ext cx="7303680" cy="277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IN" sz="1000" b="0" strike="noStrike" spc="-1">
                <a:solidFill>
                  <a:srgbClr val="000000"/>
                </a:solidFill>
                <a:latin typeface="Garamond"/>
                <a:ea typeface="DejaVu Sans"/>
              </a:rPr>
              <a:t>© Please be shameless to copy any slide you need 😁</a:t>
            </a:r>
            <a:endParaRPr lang="en-IN" sz="1000" b="0" strike="noStrike" spc="-1">
              <a:latin typeface="Arial"/>
            </a:endParaRPr>
          </a:p>
        </p:txBody>
      </p:sp>
      <p:sp>
        <p:nvSpPr>
          <p:cNvPr id="170" name="CustomShape 3"/>
          <p:cNvSpPr/>
          <p:nvPr/>
        </p:nvSpPr>
        <p:spPr>
          <a:xfrm>
            <a:off x="1404000" y="2664360"/>
            <a:ext cx="9430920" cy="3527280"/>
          </a:xfrm>
          <a:prstGeom prst="rect">
            <a:avLst/>
          </a:prstGeom>
          <a:noFill/>
          <a:ln w="12600" cap="rnd">
            <a:solidFill>
              <a:srgbClr val="000000"/>
            </a:solidFill>
            <a:custDash>
              <a:ds d="700000" sp="300000"/>
              <a:ds d="700000" sp="300000"/>
              <a:ds d="700000" sp="300000"/>
              <a:ds d="100000" sp="300000"/>
              <a:ds d="100000" sp="300000"/>
            </a:custDash>
            <a:round/>
          </a:ln>
        </p:spPr>
        <p:style>
          <a:lnRef idx="0">
            <a:scrgbClr r="0" g="0" b="0"/>
          </a:lnRef>
          <a:fillRef idx="0">
            <a:scrgbClr r="0" g="0" b="0"/>
          </a:fillRef>
          <a:effectRef idx="0">
            <a:scrgbClr r="0" g="0" b="0"/>
          </a:effectRef>
          <a:fontRef idx="minor"/>
        </p:style>
        <p:txBody>
          <a:bodyPr lIns="96120" tIns="51120" rIns="96120" bIns="51120"/>
          <a:lstStyle/>
          <a:p>
            <a:pPr marL="216000" indent="-215640" algn="just">
              <a:lnSpc>
                <a:spcPct val="100000"/>
              </a:lnSpc>
              <a:buClr>
                <a:srgbClr val="000000"/>
              </a:buClr>
              <a:buFont typeface="Wingdings" charset="2"/>
              <a:buChar char=""/>
            </a:pPr>
            <a:r>
              <a:rPr lang="en-IN" sz="1050" b="0" i="1" strike="noStrike" spc="-1">
                <a:solidFill>
                  <a:srgbClr val="000000"/>
                </a:solidFill>
                <a:latin typeface="Garamond"/>
                <a:ea typeface="DejaVu Sans"/>
              </a:rPr>
              <a:t>The app is now bootable, but you’re not quite there yet. By default, Rails expects a DB to be running on localhost – so you need to point to the db container instead. You also need to change the database and username to align with the defaults set by the postgres image.</a:t>
            </a:r>
            <a:endParaRPr lang="en-IN" sz="1050" b="0" strike="noStrike" spc="-1">
              <a:latin typeface="Arial"/>
            </a:endParaRPr>
          </a:p>
          <a:p>
            <a:pPr algn="just">
              <a:lnSpc>
                <a:spcPct val="100000"/>
              </a:lnSpc>
            </a:pPr>
            <a:endParaRPr lang="en-IN" sz="1050" b="0" strike="noStrike" spc="-1">
              <a:latin typeface="Arial"/>
            </a:endParaRPr>
          </a:p>
          <a:p>
            <a:pPr algn="just">
              <a:lnSpc>
                <a:spcPct val="100000"/>
              </a:lnSpc>
            </a:pPr>
            <a:endParaRPr lang="en-IN" sz="1050" b="0" strike="noStrike" spc="-1">
              <a:latin typeface="Arial"/>
            </a:endParaRPr>
          </a:p>
          <a:p>
            <a:pPr algn="just">
              <a:lnSpc>
                <a:spcPct val="100000"/>
              </a:lnSpc>
            </a:pPr>
            <a:endParaRPr lang="en-IN" sz="1050" b="0" strike="noStrike" spc="-1">
              <a:latin typeface="Arial"/>
            </a:endParaRPr>
          </a:p>
          <a:p>
            <a:pPr algn="just">
              <a:lnSpc>
                <a:spcPct val="100000"/>
              </a:lnSpc>
            </a:pPr>
            <a:endParaRPr lang="en-IN" sz="1050" b="0" strike="noStrike" spc="-1">
              <a:latin typeface="Arial"/>
            </a:endParaRPr>
          </a:p>
          <a:p>
            <a:pPr algn="just">
              <a:lnSpc>
                <a:spcPct val="100000"/>
              </a:lnSpc>
            </a:pPr>
            <a:endParaRPr lang="en-IN" sz="1050" b="0" strike="noStrike" spc="-1">
              <a:latin typeface="Arial"/>
            </a:endParaRPr>
          </a:p>
          <a:p>
            <a:pPr algn="just">
              <a:lnSpc>
                <a:spcPct val="100000"/>
              </a:lnSpc>
            </a:pPr>
            <a:endParaRPr lang="en-IN" sz="1050" b="0" strike="noStrike" spc="-1">
              <a:latin typeface="Arial"/>
            </a:endParaRPr>
          </a:p>
          <a:p>
            <a:pPr algn="just">
              <a:lnSpc>
                <a:spcPct val="100000"/>
              </a:lnSpc>
            </a:pPr>
            <a:endParaRPr lang="en-IN" sz="1050" b="0" strike="noStrike" spc="-1">
              <a:latin typeface="Arial"/>
            </a:endParaRPr>
          </a:p>
          <a:p>
            <a:pPr algn="just">
              <a:lnSpc>
                <a:spcPct val="100000"/>
              </a:lnSpc>
            </a:pPr>
            <a:endParaRPr lang="en-IN" sz="1050" b="0" strike="noStrike" spc="-1">
              <a:latin typeface="Arial"/>
            </a:endParaRPr>
          </a:p>
          <a:p>
            <a:pPr algn="just">
              <a:lnSpc>
                <a:spcPct val="100000"/>
              </a:lnSpc>
            </a:pPr>
            <a:endParaRPr lang="en-IN" sz="1050" b="0" strike="noStrike" spc="-1">
              <a:latin typeface="Arial"/>
            </a:endParaRPr>
          </a:p>
          <a:p>
            <a:pPr algn="just">
              <a:lnSpc>
                <a:spcPct val="100000"/>
              </a:lnSpc>
            </a:pPr>
            <a:endParaRPr lang="en-IN" sz="1050" b="0" strike="noStrike" spc="-1">
              <a:latin typeface="Arial"/>
            </a:endParaRPr>
          </a:p>
          <a:p>
            <a:pPr algn="just">
              <a:lnSpc>
                <a:spcPct val="100000"/>
              </a:lnSpc>
            </a:pPr>
            <a:endParaRPr lang="en-IN" sz="1050" b="0" strike="noStrike" spc="-1">
              <a:latin typeface="Arial"/>
            </a:endParaRPr>
          </a:p>
          <a:p>
            <a:pPr algn="just">
              <a:lnSpc>
                <a:spcPct val="100000"/>
              </a:lnSpc>
            </a:pPr>
            <a:endParaRPr lang="en-IN" sz="1050" b="0" strike="noStrike" spc="-1">
              <a:latin typeface="Arial"/>
            </a:endParaRPr>
          </a:p>
          <a:p>
            <a:pPr algn="just">
              <a:lnSpc>
                <a:spcPct val="100000"/>
              </a:lnSpc>
            </a:pPr>
            <a:endParaRPr lang="en-IN" sz="1050" b="0" strike="noStrike" spc="-1">
              <a:latin typeface="Arial"/>
            </a:endParaRPr>
          </a:p>
          <a:p>
            <a:pPr algn="just">
              <a:lnSpc>
                <a:spcPct val="100000"/>
              </a:lnSpc>
            </a:pPr>
            <a:endParaRPr lang="en-IN" sz="1050" b="0" strike="noStrike" spc="-1">
              <a:latin typeface="Arial"/>
            </a:endParaRPr>
          </a:p>
          <a:p>
            <a:pPr algn="just">
              <a:lnSpc>
                <a:spcPct val="100000"/>
              </a:lnSpc>
            </a:pPr>
            <a:endParaRPr lang="en-IN" sz="1050" b="0" strike="noStrike" spc="-1">
              <a:latin typeface="Arial"/>
            </a:endParaRPr>
          </a:p>
          <a:p>
            <a:pPr algn="just">
              <a:lnSpc>
                <a:spcPct val="100000"/>
              </a:lnSpc>
            </a:pPr>
            <a:endParaRPr lang="en-IN" sz="1050" b="0" strike="noStrike" spc="-1">
              <a:latin typeface="Arial"/>
            </a:endParaRPr>
          </a:p>
          <a:p>
            <a:pPr algn="just">
              <a:lnSpc>
                <a:spcPct val="100000"/>
              </a:lnSpc>
            </a:pPr>
            <a:endParaRPr lang="en-IN" sz="1050" b="0" strike="noStrike" spc="-1">
              <a:latin typeface="Arial"/>
            </a:endParaRPr>
          </a:p>
        </p:txBody>
      </p:sp>
      <p:sp>
        <p:nvSpPr>
          <p:cNvPr id="171" name="CustomShape 4"/>
          <p:cNvSpPr/>
          <p:nvPr/>
        </p:nvSpPr>
        <p:spPr>
          <a:xfrm>
            <a:off x="1584000" y="3276000"/>
            <a:ext cx="9071640" cy="2790000"/>
          </a:xfrm>
          <a:prstGeom prst="rect">
            <a:avLst/>
          </a:prstGeom>
          <a:solidFill>
            <a:srgbClr val="FFFF99"/>
          </a:solidFill>
          <a:ln>
            <a:solidFill>
              <a:srgbClr val="000000"/>
            </a:solid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IN" sz="1050" b="0" strike="noStrike" spc="-1">
                <a:latin typeface="Meslo LG M DZ for Powerline"/>
              </a:rPr>
              <a:t>default: &amp;default</a:t>
            </a:r>
            <a:endParaRPr lang="en-IN" sz="1050" b="0" strike="noStrike" spc="-1">
              <a:latin typeface="Arial"/>
            </a:endParaRPr>
          </a:p>
          <a:p>
            <a:pPr>
              <a:lnSpc>
                <a:spcPct val="100000"/>
              </a:lnSpc>
            </a:pPr>
            <a:r>
              <a:rPr lang="en-IN" sz="1050" b="0" strike="noStrike" spc="-1">
                <a:latin typeface="Meslo LG M DZ for Powerline"/>
              </a:rPr>
              <a:t>  adapter: postgresql</a:t>
            </a:r>
            <a:endParaRPr lang="en-IN" sz="1050" b="0" strike="noStrike" spc="-1">
              <a:latin typeface="Arial"/>
            </a:endParaRPr>
          </a:p>
          <a:p>
            <a:pPr>
              <a:lnSpc>
                <a:spcPct val="100000"/>
              </a:lnSpc>
            </a:pPr>
            <a:r>
              <a:rPr lang="en-IN" sz="1050" b="0" strike="noStrike" spc="-1">
                <a:latin typeface="Meslo LG M DZ for Powerline"/>
              </a:rPr>
              <a:t>  encoding: unicode</a:t>
            </a:r>
            <a:endParaRPr lang="en-IN" sz="1050" b="0" strike="noStrike" spc="-1">
              <a:latin typeface="Arial"/>
            </a:endParaRPr>
          </a:p>
          <a:p>
            <a:pPr>
              <a:lnSpc>
                <a:spcPct val="100000"/>
              </a:lnSpc>
            </a:pPr>
            <a:r>
              <a:rPr lang="en-IN" sz="1050" b="0" strike="noStrike" spc="-1">
                <a:latin typeface="Meslo LG M DZ for Powerline"/>
              </a:rPr>
              <a:t>  host: db</a:t>
            </a:r>
            <a:endParaRPr lang="en-IN" sz="1050" b="0" strike="noStrike" spc="-1">
              <a:latin typeface="Arial"/>
            </a:endParaRPr>
          </a:p>
          <a:p>
            <a:pPr>
              <a:lnSpc>
                <a:spcPct val="100000"/>
              </a:lnSpc>
            </a:pPr>
            <a:r>
              <a:rPr lang="en-IN" sz="1050" b="0" strike="noStrike" spc="-1">
                <a:latin typeface="Meslo LG M DZ for Powerline"/>
              </a:rPr>
              <a:t>  username: postgres</a:t>
            </a:r>
            <a:endParaRPr lang="en-IN" sz="1050" b="0" strike="noStrike" spc="-1">
              <a:latin typeface="Arial"/>
            </a:endParaRPr>
          </a:p>
          <a:p>
            <a:pPr>
              <a:lnSpc>
                <a:spcPct val="100000"/>
              </a:lnSpc>
            </a:pPr>
            <a:r>
              <a:rPr lang="en-IN" sz="1050" b="0" strike="noStrike" spc="-1">
                <a:latin typeface="Meslo LG M DZ for Powerline"/>
              </a:rPr>
              <a:t>  password:</a:t>
            </a:r>
            <a:endParaRPr lang="en-IN" sz="1050" b="0" strike="noStrike" spc="-1">
              <a:latin typeface="Arial"/>
            </a:endParaRPr>
          </a:p>
          <a:p>
            <a:pPr>
              <a:lnSpc>
                <a:spcPct val="100000"/>
              </a:lnSpc>
            </a:pPr>
            <a:r>
              <a:rPr lang="en-IN" sz="1050" b="0" strike="noStrike" spc="-1">
                <a:latin typeface="Meslo LG M DZ for Powerline"/>
              </a:rPr>
              <a:t>  pool: 5</a:t>
            </a:r>
            <a:endParaRPr lang="en-IN" sz="1050" b="0" strike="noStrike" spc="-1">
              <a:latin typeface="Arial"/>
            </a:endParaRPr>
          </a:p>
          <a:p>
            <a:pPr>
              <a:lnSpc>
                <a:spcPct val="100000"/>
              </a:lnSpc>
            </a:pPr>
            <a:endParaRPr lang="en-IN" sz="1050" b="0" strike="noStrike" spc="-1">
              <a:latin typeface="Arial"/>
            </a:endParaRPr>
          </a:p>
          <a:p>
            <a:pPr>
              <a:lnSpc>
                <a:spcPct val="100000"/>
              </a:lnSpc>
            </a:pPr>
            <a:r>
              <a:rPr lang="en-IN" sz="1050" b="0" strike="noStrike" spc="-1">
                <a:latin typeface="Meslo LG M DZ for Powerline"/>
              </a:rPr>
              <a:t>development:</a:t>
            </a:r>
            <a:endParaRPr lang="en-IN" sz="1050" b="0" strike="noStrike" spc="-1">
              <a:latin typeface="Arial"/>
            </a:endParaRPr>
          </a:p>
          <a:p>
            <a:pPr>
              <a:lnSpc>
                <a:spcPct val="100000"/>
              </a:lnSpc>
            </a:pPr>
            <a:r>
              <a:rPr lang="en-IN" sz="1050" b="0" strike="noStrike" spc="-1">
                <a:latin typeface="Meslo LG M DZ for Powerline"/>
              </a:rPr>
              <a:t>  &lt;&lt;: *default</a:t>
            </a:r>
            <a:endParaRPr lang="en-IN" sz="1050" b="0" strike="noStrike" spc="-1">
              <a:latin typeface="Arial"/>
            </a:endParaRPr>
          </a:p>
          <a:p>
            <a:pPr>
              <a:lnSpc>
                <a:spcPct val="100000"/>
              </a:lnSpc>
            </a:pPr>
            <a:r>
              <a:rPr lang="en-IN" sz="1050" b="0" strike="noStrike" spc="-1">
                <a:latin typeface="Meslo LG M DZ for Powerline"/>
              </a:rPr>
              <a:t>  database: myapp_development</a:t>
            </a:r>
            <a:endParaRPr lang="en-IN" sz="1050" b="0" strike="noStrike" spc="-1">
              <a:latin typeface="Arial"/>
            </a:endParaRPr>
          </a:p>
          <a:p>
            <a:pPr>
              <a:lnSpc>
                <a:spcPct val="100000"/>
              </a:lnSpc>
            </a:pPr>
            <a:endParaRPr lang="en-IN" sz="1050" b="0" strike="noStrike" spc="-1">
              <a:latin typeface="Arial"/>
            </a:endParaRPr>
          </a:p>
          <a:p>
            <a:pPr>
              <a:lnSpc>
                <a:spcPct val="100000"/>
              </a:lnSpc>
            </a:pPr>
            <a:r>
              <a:rPr lang="en-IN" sz="1050" b="0" strike="noStrike" spc="-1">
                <a:latin typeface="Meslo LG M DZ for Powerline"/>
              </a:rPr>
              <a:t>test:</a:t>
            </a:r>
            <a:endParaRPr lang="en-IN" sz="1050" b="0" strike="noStrike" spc="-1">
              <a:latin typeface="Arial"/>
            </a:endParaRPr>
          </a:p>
          <a:p>
            <a:pPr>
              <a:lnSpc>
                <a:spcPct val="100000"/>
              </a:lnSpc>
            </a:pPr>
            <a:r>
              <a:rPr lang="en-IN" sz="1050" b="0" strike="noStrike" spc="-1">
                <a:latin typeface="Meslo LG M DZ for Powerline"/>
              </a:rPr>
              <a:t>  &lt;&lt;: *default</a:t>
            </a:r>
            <a:endParaRPr lang="en-IN" sz="1050" b="0" strike="noStrike" spc="-1">
              <a:latin typeface="Arial"/>
            </a:endParaRPr>
          </a:p>
          <a:p>
            <a:pPr>
              <a:lnSpc>
                <a:spcPct val="100000"/>
              </a:lnSpc>
            </a:pPr>
            <a:r>
              <a:rPr lang="en-IN" sz="1050" b="0" strike="noStrike" spc="-1">
                <a:latin typeface="Meslo LG M DZ for Powerline"/>
              </a:rPr>
              <a:t>  database: myapp_test</a:t>
            </a:r>
            <a:endParaRPr lang="en-IN" sz="1050" b="0" strike="noStrike" spc="-1">
              <a:latin typeface="Arial"/>
            </a:endParaRPr>
          </a:p>
        </p:txBody>
      </p:sp>
      <p:sp>
        <p:nvSpPr>
          <p:cNvPr id="172" name="CustomShape 5"/>
          <p:cNvSpPr/>
          <p:nvPr/>
        </p:nvSpPr>
        <p:spPr>
          <a:xfrm>
            <a:off x="11592000" y="3285000"/>
            <a:ext cx="504720" cy="36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IN" sz="1800" b="0" strike="noStrike" spc="-1" dirty="0">
                <a:solidFill>
                  <a:srgbClr val="FFFFFF"/>
                </a:solidFill>
                <a:latin typeface="Garamond"/>
                <a:ea typeface="DejaVu Sans"/>
              </a:rPr>
              <a:t>16</a:t>
            </a:r>
            <a:endParaRPr lang="en-IN" sz="18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 name="CustomShape 1"/>
          <p:cNvSpPr/>
          <p:nvPr/>
        </p:nvSpPr>
        <p:spPr>
          <a:xfrm>
            <a:off x="1295280" y="982080"/>
            <a:ext cx="9599040" cy="1301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IN" sz="4400" b="0" strike="noStrike" spc="-1">
                <a:solidFill>
                  <a:srgbClr val="262626"/>
                </a:solidFill>
                <a:latin typeface="Garamond"/>
                <a:ea typeface="DejaVu Sans"/>
              </a:rPr>
              <a:t>Code Exercise Contd...</a:t>
            </a:r>
            <a:endParaRPr lang="en-IN" sz="4400" b="0" strike="noStrike" spc="-1">
              <a:latin typeface="Arial"/>
            </a:endParaRPr>
          </a:p>
        </p:txBody>
      </p:sp>
      <p:sp>
        <p:nvSpPr>
          <p:cNvPr id="174" name="CustomShape 2"/>
          <p:cNvSpPr/>
          <p:nvPr/>
        </p:nvSpPr>
        <p:spPr>
          <a:xfrm>
            <a:off x="2795400" y="6578640"/>
            <a:ext cx="7303680" cy="277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IN" sz="1000" b="0" strike="noStrike" spc="-1">
                <a:solidFill>
                  <a:srgbClr val="000000"/>
                </a:solidFill>
                <a:latin typeface="Garamond"/>
                <a:ea typeface="DejaVu Sans"/>
              </a:rPr>
              <a:t>© Please be shameless to copy any slide you need 😁</a:t>
            </a:r>
            <a:endParaRPr lang="en-IN" sz="1000" b="0" strike="noStrike" spc="-1">
              <a:latin typeface="Arial"/>
            </a:endParaRPr>
          </a:p>
        </p:txBody>
      </p:sp>
      <p:sp>
        <p:nvSpPr>
          <p:cNvPr id="175" name="CustomShape 3"/>
          <p:cNvSpPr/>
          <p:nvPr/>
        </p:nvSpPr>
        <p:spPr>
          <a:xfrm>
            <a:off x="1404000" y="2664360"/>
            <a:ext cx="9430920" cy="3527280"/>
          </a:xfrm>
          <a:prstGeom prst="rect">
            <a:avLst/>
          </a:prstGeom>
          <a:noFill/>
          <a:ln w="12600" cap="rnd">
            <a:solidFill>
              <a:srgbClr val="000000"/>
            </a:solidFill>
            <a:custDash>
              <a:ds d="700000" sp="300000"/>
              <a:ds d="700000" sp="300000"/>
              <a:ds d="700000" sp="300000"/>
              <a:ds d="100000" sp="300000"/>
              <a:ds d="100000" sp="300000"/>
            </a:custDash>
            <a:round/>
          </a:ln>
        </p:spPr>
        <p:style>
          <a:lnRef idx="0">
            <a:scrgbClr r="0" g="0" b="0"/>
          </a:lnRef>
          <a:fillRef idx="0">
            <a:scrgbClr r="0" g="0" b="0"/>
          </a:fillRef>
          <a:effectRef idx="0">
            <a:scrgbClr r="0" g="0" b="0"/>
          </a:effectRef>
          <a:fontRef idx="minor"/>
        </p:style>
        <p:txBody>
          <a:bodyPr lIns="96120" tIns="51120" rIns="96120" bIns="51120"/>
          <a:lstStyle/>
          <a:p>
            <a:pPr marL="216000" indent="-215640" algn="just">
              <a:lnSpc>
                <a:spcPct val="100000"/>
              </a:lnSpc>
              <a:buClr>
                <a:srgbClr val="000000"/>
              </a:buClr>
              <a:buFont typeface="Wingdings" charset="2"/>
              <a:buChar char=""/>
            </a:pPr>
            <a:r>
              <a:rPr lang="en-IN" sz="1050" b="0" i="1" strike="noStrike" spc="-1">
                <a:solidFill>
                  <a:srgbClr val="000000"/>
                </a:solidFill>
                <a:latin typeface="Garamond"/>
                <a:ea typeface="DejaVu Sans"/>
              </a:rPr>
              <a:t>Lets boot the app with docker-compose</a:t>
            </a:r>
            <a:endParaRPr lang="en-IN" sz="1050" b="0" strike="noStrike" spc="-1">
              <a:latin typeface="Arial"/>
            </a:endParaRPr>
          </a:p>
          <a:p>
            <a:pPr algn="just">
              <a:lnSpc>
                <a:spcPct val="100000"/>
              </a:lnSpc>
            </a:pPr>
            <a:endParaRPr lang="en-IN" sz="1050" b="0" strike="noStrike" spc="-1">
              <a:latin typeface="Arial"/>
            </a:endParaRPr>
          </a:p>
          <a:p>
            <a:pPr algn="just">
              <a:lnSpc>
                <a:spcPct val="100000"/>
              </a:lnSpc>
            </a:pPr>
            <a:endParaRPr lang="en-IN" sz="1050" b="0" strike="noStrike" spc="-1">
              <a:latin typeface="Arial"/>
            </a:endParaRPr>
          </a:p>
          <a:p>
            <a:pPr algn="just">
              <a:lnSpc>
                <a:spcPct val="100000"/>
              </a:lnSpc>
            </a:pPr>
            <a:endParaRPr lang="en-IN" sz="1050" b="0" strike="noStrike" spc="-1">
              <a:latin typeface="Arial"/>
            </a:endParaRPr>
          </a:p>
          <a:p>
            <a:pPr marL="216000" indent="-215640" algn="just">
              <a:lnSpc>
                <a:spcPct val="100000"/>
              </a:lnSpc>
              <a:buClr>
                <a:srgbClr val="000000"/>
              </a:buClr>
              <a:buFont typeface="Wingdings" charset="2"/>
              <a:buChar char=""/>
            </a:pPr>
            <a:r>
              <a:rPr lang="en-IN" sz="1050" b="0" i="1" strike="noStrike" spc="-1">
                <a:solidFill>
                  <a:srgbClr val="000000"/>
                </a:solidFill>
                <a:latin typeface="Garamond"/>
                <a:ea typeface="DejaVu Sans"/>
              </a:rPr>
              <a:t>If all is well you should see logs from from PostgreSQL (Note - The below box doesn’t show the complete log trace)</a:t>
            </a:r>
            <a:endParaRPr lang="en-IN" sz="1050" b="0" strike="noStrike" spc="-1">
              <a:latin typeface="Arial"/>
            </a:endParaRPr>
          </a:p>
          <a:p>
            <a:pPr algn="just">
              <a:lnSpc>
                <a:spcPct val="100000"/>
              </a:lnSpc>
            </a:pPr>
            <a:endParaRPr lang="en-IN" sz="1050" b="0" strike="noStrike" spc="-1">
              <a:latin typeface="Arial"/>
            </a:endParaRPr>
          </a:p>
          <a:p>
            <a:pPr algn="just">
              <a:lnSpc>
                <a:spcPct val="100000"/>
              </a:lnSpc>
            </a:pPr>
            <a:endParaRPr lang="en-IN" sz="1050" b="0" strike="noStrike" spc="-1">
              <a:latin typeface="Arial"/>
            </a:endParaRPr>
          </a:p>
          <a:p>
            <a:pPr algn="just">
              <a:lnSpc>
                <a:spcPct val="100000"/>
              </a:lnSpc>
            </a:pPr>
            <a:endParaRPr lang="en-IN" sz="1050" b="0" strike="noStrike" spc="-1">
              <a:latin typeface="Arial"/>
            </a:endParaRPr>
          </a:p>
          <a:p>
            <a:pPr algn="just">
              <a:lnSpc>
                <a:spcPct val="100000"/>
              </a:lnSpc>
            </a:pPr>
            <a:endParaRPr lang="en-IN" sz="1050" b="0" strike="noStrike" spc="-1">
              <a:latin typeface="Arial"/>
            </a:endParaRPr>
          </a:p>
        </p:txBody>
      </p:sp>
      <p:sp>
        <p:nvSpPr>
          <p:cNvPr id="176" name="CustomShape 4"/>
          <p:cNvSpPr/>
          <p:nvPr/>
        </p:nvSpPr>
        <p:spPr>
          <a:xfrm>
            <a:off x="1584000" y="2952000"/>
            <a:ext cx="9071640" cy="270000"/>
          </a:xfrm>
          <a:prstGeom prst="rect">
            <a:avLst/>
          </a:prstGeom>
          <a:solidFill>
            <a:srgbClr val="FFFF99"/>
          </a:solidFill>
          <a:ln>
            <a:solidFill>
              <a:srgbClr val="000000"/>
            </a:solid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IN" sz="1050" b="0" strike="noStrike" spc="-1">
                <a:latin typeface="Meslo LG M DZ for Powerline"/>
              </a:rPr>
              <a:t>docker-compose up</a:t>
            </a:r>
            <a:endParaRPr lang="en-IN" sz="1050" b="0" strike="noStrike" spc="-1">
              <a:latin typeface="Arial"/>
            </a:endParaRPr>
          </a:p>
        </p:txBody>
      </p:sp>
      <p:sp>
        <p:nvSpPr>
          <p:cNvPr id="177" name="CustomShape 5"/>
          <p:cNvSpPr/>
          <p:nvPr/>
        </p:nvSpPr>
        <p:spPr>
          <a:xfrm>
            <a:off x="1584000" y="3600000"/>
            <a:ext cx="9071640" cy="2519640"/>
          </a:xfrm>
          <a:prstGeom prst="rect">
            <a:avLst/>
          </a:prstGeom>
          <a:solidFill>
            <a:srgbClr val="FFFF99"/>
          </a:solidFill>
          <a:ln>
            <a:solidFill>
              <a:srgbClr val="000000"/>
            </a:solid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IN" sz="1050" b="0" strike="noStrike" spc="-1">
                <a:latin typeface="Meslo LG M DZ for Powerline"/>
              </a:rPr>
              <a:t>Starting rails_db_1 ...</a:t>
            </a:r>
            <a:endParaRPr lang="en-IN" sz="1050" b="0" strike="noStrike" spc="-1">
              <a:latin typeface="Arial"/>
            </a:endParaRPr>
          </a:p>
          <a:p>
            <a:pPr>
              <a:lnSpc>
                <a:spcPct val="100000"/>
              </a:lnSpc>
            </a:pPr>
            <a:r>
              <a:rPr lang="en-IN" sz="1050" b="0" strike="noStrike" spc="-1">
                <a:latin typeface="Meslo LG M DZ for Powerline"/>
              </a:rPr>
              <a:t>Starting rails_db_1 ... done</a:t>
            </a:r>
            <a:endParaRPr lang="en-IN" sz="1050" b="0" strike="noStrike" spc="-1">
              <a:latin typeface="Arial"/>
            </a:endParaRPr>
          </a:p>
          <a:p>
            <a:pPr>
              <a:lnSpc>
                <a:spcPct val="100000"/>
              </a:lnSpc>
            </a:pPr>
            <a:r>
              <a:rPr lang="en-IN" sz="1050" b="0" strike="noStrike" spc="-1">
                <a:latin typeface="Meslo LG M DZ for Powerline"/>
              </a:rPr>
              <a:t>Recreating rails_web_1 ...</a:t>
            </a:r>
            <a:endParaRPr lang="en-IN" sz="1050" b="0" strike="noStrike" spc="-1">
              <a:latin typeface="Arial"/>
            </a:endParaRPr>
          </a:p>
          <a:p>
            <a:pPr>
              <a:lnSpc>
                <a:spcPct val="100000"/>
              </a:lnSpc>
            </a:pPr>
            <a:r>
              <a:rPr lang="en-IN" sz="1050" b="0" strike="noStrike" spc="-1">
                <a:latin typeface="Meslo LG M DZ for Powerline"/>
              </a:rPr>
              <a:t>Recreating rails_web_1 ... done</a:t>
            </a:r>
            <a:endParaRPr lang="en-IN" sz="1050" b="0" strike="noStrike" spc="-1">
              <a:latin typeface="Arial"/>
            </a:endParaRPr>
          </a:p>
          <a:p>
            <a:pPr>
              <a:lnSpc>
                <a:spcPct val="100000"/>
              </a:lnSpc>
            </a:pPr>
            <a:r>
              <a:rPr lang="en-IN" sz="1050" b="0" strike="noStrike" spc="-1">
                <a:latin typeface="Meslo LG M DZ for Powerline"/>
              </a:rPr>
              <a:t>Attaching to rails_db_1, rails_web_1</a:t>
            </a:r>
            <a:endParaRPr lang="en-IN" sz="1050" b="0" strike="noStrike" spc="-1">
              <a:latin typeface="Arial"/>
            </a:endParaRPr>
          </a:p>
          <a:p>
            <a:pPr>
              <a:lnSpc>
                <a:spcPct val="100000"/>
              </a:lnSpc>
            </a:pPr>
            <a:r>
              <a:rPr lang="en-IN" sz="1050" b="0" strike="noStrike" spc="-1">
                <a:latin typeface="Meslo LG M DZ for Powerline"/>
              </a:rPr>
              <a:t>db_1   | LOG:  database system was shut down at 2017-06-07 19:12:02 UTC</a:t>
            </a:r>
            <a:endParaRPr lang="en-IN" sz="1050" b="0" strike="noStrike" spc="-1">
              <a:latin typeface="Arial"/>
            </a:endParaRPr>
          </a:p>
          <a:p>
            <a:pPr>
              <a:lnSpc>
                <a:spcPct val="100000"/>
              </a:lnSpc>
            </a:pPr>
            <a:r>
              <a:rPr lang="en-IN" sz="1050" b="0" strike="noStrike" spc="-1">
                <a:latin typeface="Meslo LG M DZ for Powerline"/>
              </a:rPr>
              <a:t>db_1   | LOG:  MultiXact member wraparound protections are now enabled</a:t>
            </a:r>
            <a:endParaRPr lang="en-IN" sz="1050" b="0" strike="noStrike" spc="-1">
              <a:latin typeface="Arial"/>
            </a:endParaRPr>
          </a:p>
          <a:p>
            <a:pPr>
              <a:lnSpc>
                <a:spcPct val="100000"/>
              </a:lnSpc>
            </a:pPr>
            <a:r>
              <a:rPr lang="en-IN" sz="1050" b="0" strike="noStrike" spc="-1">
                <a:latin typeface="Meslo LG M DZ for Powerline"/>
              </a:rPr>
              <a:t>db_1   | LOG:  database system is ready to accept connections</a:t>
            </a:r>
            <a:endParaRPr lang="en-IN" sz="1050" b="0" strike="noStrike" spc="-1">
              <a:latin typeface="Arial"/>
            </a:endParaRPr>
          </a:p>
          <a:p>
            <a:pPr>
              <a:lnSpc>
                <a:spcPct val="100000"/>
              </a:lnSpc>
            </a:pPr>
            <a:r>
              <a:rPr lang="en-IN" sz="1050" b="0" strike="noStrike" spc="-1">
                <a:latin typeface="Meslo LG M DZ for Powerline"/>
              </a:rPr>
              <a:t>db_1   | LOG:  autovacuum launcher started</a:t>
            </a:r>
            <a:endParaRPr lang="en-IN" sz="1050" b="0" strike="noStrike" spc="-1">
              <a:latin typeface="Arial"/>
            </a:endParaRPr>
          </a:p>
          <a:p>
            <a:pPr>
              <a:lnSpc>
                <a:spcPct val="100000"/>
              </a:lnSpc>
            </a:pPr>
            <a:r>
              <a:rPr lang="en-IN" sz="1050" b="0" strike="noStrike" spc="-1">
                <a:latin typeface="Meslo LG M DZ for Powerline"/>
              </a:rPr>
              <a:t>web_1  | =&gt; Booting Puma</a:t>
            </a:r>
            <a:endParaRPr lang="en-IN" sz="1050" b="0" strike="noStrike" spc="-1">
              <a:latin typeface="Arial"/>
            </a:endParaRPr>
          </a:p>
          <a:p>
            <a:pPr>
              <a:lnSpc>
                <a:spcPct val="100000"/>
              </a:lnSpc>
            </a:pPr>
            <a:r>
              <a:rPr lang="en-IN" sz="1050" b="0" strike="noStrike" spc="-1">
                <a:latin typeface="Meslo LG M DZ for Powerline"/>
              </a:rPr>
              <a:t>web_1  | =&gt; Rails 5.0.0.1 application starting in development on http://0.0.0.0:3000</a:t>
            </a:r>
            <a:endParaRPr lang="en-IN" sz="1050" b="0" strike="noStrike" spc="-1">
              <a:latin typeface="Arial"/>
            </a:endParaRPr>
          </a:p>
          <a:p>
            <a:pPr>
              <a:lnSpc>
                <a:spcPct val="100000"/>
              </a:lnSpc>
            </a:pPr>
            <a:r>
              <a:rPr lang="en-IN" sz="1050" b="0" strike="noStrike" spc="-1">
                <a:latin typeface="Meslo LG M DZ for Powerline"/>
              </a:rPr>
              <a:t>web_1  | =&gt; Run `rails server -h` for more startup options</a:t>
            </a:r>
            <a:endParaRPr lang="en-IN" sz="1050" b="0" strike="noStrike" spc="-1">
              <a:latin typeface="Arial"/>
            </a:endParaRPr>
          </a:p>
          <a:p>
            <a:pPr>
              <a:lnSpc>
                <a:spcPct val="100000"/>
              </a:lnSpc>
            </a:pPr>
            <a:r>
              <a:rPr lang="en-IN" sz="1050" b="0" strike="noStrike" spc="-1">
                <a:latin typeface="Meslo LG M DZ for Powerline"/>
              </a:rPr>
              <a:t>web_1  | Puma starting in single mode...</a:t>
            </a:r>
            <a:endParaRPr lang="en-IN" sz="1050" b="0" strike="noStrike" spc="-1">
              <a:latin typeface="Arial"/>
            </a:endParaRPr>
          </a:p>
        </p:txBody>
      </p:sp>
      <p:sp>
        <p:nvSpPr>
          <p:cNvPr id="178" name="CustomShape 6"/>
          <p:cNvSpPr/>
          <p:nvPr/>
        </p:nvSpPr>
        <p:spPr>
          <a:xfrm>
            <a:off x="11592000" y="3285000"/>
            <a:ext cx="504720" cy="36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IN" sz="1800" b="0" strike="noStrike" spc="-1" dirty="0">
                <a:solidFill>
                  <a:srgbClr val="FFFFFF"/>
                </a:solidFill>
                <a:latin typeface="Garamond"/>
                <a:ea typeface="DejaVu Sans"/>
              </a:rPr>
              <a:t>17</a:t>
            </a:r>
            <a:endParaRPr lang="en-IN" sz="18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 name="CustomShape 1"/>
          <p:cNvSpPr/>
          <p:nvPr/>
        </p:nvSpPr>
        <p:spPr>
          <a:xfrm>
            <a:off x="1295280" y="982080"/>
            <a:ext cx="9599040" cy="1301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IN" sz="4400" b="0" strike="noStrike" spc="-1">
                <a:solidFill>
                  <a:srgbClr val="262626"/>
                </a:solidFill>
                <a:latin typeface="Garamond"/>
                <a:ea typeface="DejaVu Sans"/>
              </a:rPr>
              <a:t>Code Exercise Contd...</a:t>
            </a:r>
            <a:endParaRPr lang="en-IN" sz="4400" b="0" strike="noStrike" spc="-1">
              <a:latin typeface="Arial"/>
            </a:endParaRPr>
          </a:p>
        </p:txBody>
      </p:sp>
      <p:sp>
        <p:nvSpPr>
          <p:cNvPr id="180" name="CustomShape 2"/>
          <p:cNvSpPr/>
          <p:nvPr/>
        </p:nvSpPr>
        <p:spPr>
          <a:xfrm>
            <a:off x="2795400" y="6578640"/>
            <a:ext cx="7303680" cy="277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IN" sz="1000" b="0" strike="noStrike" spc="-1">
                <a:solidFill>
                  <a:srgbClr val="000000"/>
                </a:solidFill>
                <a:latin typeface="Garamond"/>
                <a:ea typeface="DejaVu Sans"/>
              </a:rPr>
              <a:t>© Please be shameless to copy any slide you need 😁</a:t>
            </a:r>
            <a:endParaRPr lang="en-IN" sz="1000" b="0" strike="noStrike" spc="-1">
              <a:latin typeface="Arial"/>
            </a:endParaRPr>
          </a:p>
        </p:txBody>
      </p:sp>
      <p:sp>
        <p:nvSpPr>
          <p:cNvPr id="181" name="CustomShape 3"/>
          <p:cNvSpPr/>
          <p:nvPr/>
        </p:nvSpPr>
        <p:spPr>
          <a:xfrm>
            <a:off x="1404000" y="2664360"/>
            <a:ext cx="9430920" cy="3527280"/>
          </a:xfrm>
          <a:prstGeom prst="rect">
            <a:avLst/>
          </a:prstGeom>
          <a:noFill/>
          <a:ln w="12600" cap="rnd">
            <a:solidFill>
              <a:srgbClr val="000000"/>
            </a:solidFill>
            <a:custDash>
              <a:ds d="700000" sp="300000"/>
              <a:ds d="700000" sp="300000"/>
              <a:ds d="700000" sp="300000"/>
              <a:ds d="100000" sp="300000"/>
              <a:ds d="100000" sp="300000"/>
            </a:custDash>
            <a:round/>
          </a:ln>
        </p:spPr>
        <p:style>
          <a:lnRef idx="0">
            <a:scrgbClr r="0" g="0" b="0"/>
          </a:lnRef>
          <a:fillRef idx="0">
            <a:scrgbClr r="0" g="0" b="0"/>
          </a:fillRef>
          <a:effectRef idx="0">
            <a:scrgbClr r="0" g="0" b="0"/>
          </a:effectRef>
          <a:fontRef idx="minor"/>
        </p:style>
        <p:txBody>
          <a:bodyPr lIns="96120" tIns="51120" rIns="96120" bIns="51120"/>
          <a:lstStyle/>
          <a:p>
            <a:pPr marL="216000" indent="-215640" algn="just">
              <a:lnSpc>
                <a:spcPct val="100000"/>
              </a:lnSpc>
              <a:buClr>
                <a:srgbClr val="000000"/>
              </a:buClr>
              <a:buFont typeface="Wingdings" charset="2"/>
              <a:buChar char=""/>
            </a:pPr>
            <a:r>
              <a:rPr lang="en-IN" sz="1050" b="0" i="1" strike="noStrike" spc="-1">
                <a:solidFill>
                  <a:srgbClr val="000000"/>
                </a:solidFill>
                <a:latin typeface="Garamond"/>
                <a:ea typeface="DejaVu Sans"/>
              </a:rPr>
              <a:t>In a new terminal window, run the rails rake command to create the db.</a:t>
            </a:r>
            <a:endParaRPr lang="en-IN" sz="1050" b="0" strike="noStrike" spc="-1">
              <a:latin typeface="Arial"/>
            </a:endParaRPr>
          </a:p>
          <a:p>
            <a:pPr algn="just">
              <a:lnSpc>
                <a:spcPct val="100000"/>
              </a:lnSpc>
            </a:pPr>
            <a:endParaRPr lang="en-IN" sz="1050" b="0" strike="noStrike" spc="-1">
              <a:latin typeface="Arial"/>
            </a:endParaRPr>
          </a:p>
          <a:p>
            <a:pPr algn="just">
              <a:lnSpc>
                <a:spcPct val="100000"/>
              </a:lnSpc>
            </a:pPr>
            <a:endParaRPr lang="en-IN" sz="1050" b="0" strike="noStrike" spc="-1">
              <a:latin typeface="Arial"/>
            </a:endParaRPr>
          </a:p>
          <a:p>
            <a:pPr algn="just">
              <a:lnSpc>
                <a:spcPct val="100000"/>
              </a:lnSpc>
            </a:pPr>
            <a:endParaRPr lang="en-IN" sz="1050" b="0" strike="noStrike" spc="-1">
              <a:latin typeface="Arial"/>
            </a:endParaRPr>
          </a:p>
          <a:p>
            <a:pPr marL="216000" indent="-215640" algn="just">
              <a:lnSpc>
                <a:spcPct val="100000"/>
              </a:lnSpc>
              <a:buClr>
                <a:srgbClr val="000000"/>
              </a:buClr>
              <a:buFont typeface="Wingdings" charset="2"/>
              <a:buChar char=""/>
            </a:pPr>
            <a:r>
              <a:rPr lang="en-IN" sz="1050" b="0" i="1" strike="noStrike" spc="-1">
                <a:solidFill>
                  <a:srgbClr val="000000"/>
                </a:solidFill>
                <a:latin typeface="Garamond"/>
                <a:ea typeface="DejaVu Sans"/>
              </a:rPr>
              <a:t>Once you are done, hit the </a:t>
            </a:r>
            <a:r>
              <a:rPr lang="en-IN" sz="1050" b="0" i="1" u="sng" strike="noStrike" spc="-1">
                <a:solidFill>
                  <a:srgbClr val="0000FF"/>
                </a:solidFill>
                <a:uFillTx/>
                <a:latin typeface="Garamond"/>
                <a:ea typeface="DejaVu Sans"/>
                <a:hlinkClick r:id="rId2"/>
              </a:rPr>
              <a:t>http://localhost:3000</a:t>
            </a:r>
            <a:r>
              <a:rPr lang="en-IN" sz="1050" b="0" i="1" strike="noStrike" spc="-1">
                <a:solidFill>
                  <a:srgbClr val="000000"/>
                </a:solidFill>
                <a:latin typeface="Garamond"/>
                <a:ea typeface="DejaVu Sans"/>
              </a:rPr>
              <a:t> in your favorite browser :D.</a:t>
            </a:r>
            <a:endParaRPr lang="en-IN" sz="1050" b="0" strike="noStrike" spc="-1">
              <a:latin typeface="Arial"/>
            </a:endParaRPr>
          </a:p>
          <a:p>
            <a:pPr algn="just">
              <a:lnSpc>
                <a:spcPct val="100000"/>
              </a:lnSpc>
            </a:pPr>
            <a:endParaRPr lang="en-IN" sz="1050" b="0" strike="noStrike" spc="-1">
              <a:latin typeface="Arial"/>
            </a:endParaRPr>
          </a:p>
          <a:p>
            <a:pPr algn="just">
              <a:lnSpc>
                <a:spcPct val="100000"/>
              </a:lnSpc>
            </a:pPr>
            <a:endParaRPr lang="en-IN" sz="1050" b="0" strike="noStrike" spc="-1">
              <a:latin typeface="Arial"/>
            </a:endParaRPr>
          </a:p>
          <a:p>
            <a:pPr algn="just">
              <a:lnSpc>
                <a:spcPct val="100000"/>
              </a:lnSpc>
            </a:pPr>
            <a:endParaRPr lang="en-IN" sz="1050" b="0" strike="noStrike" spc="-1">
              <a:latin typeface="Arial"/>
            </a:endParaRPr>
          </a:p>
          <a:p>
            <a:pPr algn="just">
              <a:lnSpc>
                <a:spcPct val="100000"/>
              </a:lnSpc>
            </a:pPr>
            <a:endParaRPr lang="en-IN" sz="1050" b="0" strike="noStrike" spc="-1">
              <a:latin typeface="Arial"/>
            </a:endParaRPr>
          </a:p>
          <a:p>
            <a:pPr algn="just">
              <a:lnSpc>
                <a:spcPct val="100000"/>
              </a:lnSpc>
            </a:pPr>
            <a:endParaRPr lang="en-IN" sz="1050" b="0" strike="noStrike" spc="-1">
              <a:latin typeface="Arial"/>
            </a:endParaRPr>
          </a:p>
        </p:txBody>
      </p:sp>
      <p:sp>
        <p:nvSpPr>
          <p:cNvPr id="182" name="CustomShape 4"/>
          <p:cNvSpPr/>
          <p:nvPr/>
        </p:nvSpPr>
        <p:spPr>
          <a:xfrm>
            <a:off x="1584000" y="3024000"/>
            <a:ext cx="9071640" cy="270000"/>
          </a:xfrm>
          <a:prstGeom prst="rect">
            <a:avLst/>
          </a:prstGeom>
          <a:solidFill>
            <a:srgbClr val="FFFF99"/>
          </a:solidFill>
          <a:ln>
            <a:solidFill>
              <a:srgbClr val="000000"/>
            </a:solid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IN" sz="1050" b="0" strike="noStrike" spc="-1">
                <a:latin typeface="Meslo LG M DZ for Powerline"/>
              </a:rPr>
              <a:t>docker-compose run web rake db:create</a:t>
            </a:r>
            <a:endParaRPr lang="en-IN" sz="1050" b="0" strike="noStrike" spc="-1">
              <a:latin typeface="Arial"/>
            </a:endParaRPr>
          </a:p>
        </p:txBody>
      </p:sp>
      <p:pic>
        <p:nvPicPr>
          <p:cNvPr id="183" name="Picture 182"/>
          <p:cNvPicPr/>
          <p:nvPr/>
        </p:nvPicPr>
        <p:blipFill>
          <a:blip r:embed="rId3"/>
          <a:stretch/>
        </p:blipFill>
        <p:spPr>
          <a:xfrm>
            <a:off x="4608000" y="3744000"/>
            <a:ext cx="3326040" cy="2375640"/>
          </a:xfrm>
          <a:prstGeom prst="rect">
            <a:avLst/>
          </a:prstGeom>
          <a:ln>
            <a:solidFill>
              <a:srgbClr val="3465A4"/>
            </a:solidFill>
          </a:ln>
        </p:spPr>
      </p:pic>
      <p:sp>
        <p:nvSpPr>
          <p:cNvPr id="184" name="CustomShape 5"/>
          <p:cNvSpPr/>
          <p:nvPr/>
        </p:nvSpPr>
        <p:spPr>
          <a:xfrm>
            <a:off x="11592000" y="3285000"/>
            <a:ext cx="504720" cy="36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IN" sz="1800" b="0" strike="noStrike" spc="-1" dirty="0">
                <a:solidFill>
                  <a:srgbClr val="FFFFFF"/>
                </a:solidFill>
                <a:latin typeface="Garamond"/>
                <a:ea typeface="DejaVu Sans"/>
              </a:rPr>
              <a:t>18</a:t>
            </a:r>
            <a:endParaRPr lang="en-IN" sz="18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CustomShape 1"/>
          <p:cNvSpPr/>
          <p:nvPr/>
        </p:nvSpPr>
        <p:spPr>
          <a:xfrm>
            <a:off x="1295280" y="982080"/>
            <a:ext cx="9599040" cy="1301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IN" sz="4400" b="0" strike="noStrike" spc="-1">
                <a:solidFill>
                  <a:srgbClr val="262626"/>
                </a:solidFill>
                <a:latin typeface="Garamond"/>
                <a:ea typeface="DejaVu Sans"/>
              </a:rPr>
              <a:t>Virtualization</a:t>
            </a:r>
            <a:endParaRPr lang="en-IN" sz="4400" b="0" strike="noStrike" spc="-1">
              <a:latin typeface="Arial"/>
            </a:endParaRPr>
          </a:p>
        </p:txBody>
      </p:sp>
      <p:sp>
        <p:nvSpPr>
          <p:cNvPr id="96" name="CustomShape 2"/>
          <p:cNvSpPr/>
          <p:nvPr/>
        </p:nvSpPr>
        <p:spPr>
          <a:xfrm>
            <a:off x="1295280" y="2557080"/>
            <a:ext cx="9599040" cy="3316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r">
              <a:lnSpc>
                <a:spcPct val="100000"/>
              </a:lnSpc>
              <a:spcBef>
                <a:spcPts val="320"/>
              </a:spcBef>
              <a:spcAft>
                <a:spcPts val="601"/>
              </a:spcAft>
            </a:pPr>
            <a:r>
              <a:rPr lang="en-IN" sz="1600" b="0" strike="noStrike" spc="-1">
                <a:solidFill>
                  <a:srgbClr val="262626"/>
                </a:solidFill>
                <a:latin typeface="Garamond"/>
                <a:ea typeface="DejaVu Sans"/>
              </a:rPr>
              <a:t>According to Wikipedia</a:t>
            </a:r>
            <a:endParaRPr lang="en-IN" sz="1600" b="0" strike="noStrike" spc="-1">
              <a:latin typeface="Arial"/>
            </a:endParaRPr>
          </a:p>
          <a:p>
            <a:pPr>
              <a:lnSpc>
                <a:spcPct val="100000"/>
              </a:lnSpc>
              <a:spcBef>
                <a:spcPts val="479"/>
              </a:spcBef>
              <a:spcAft>
                <a:spcPts val="601"/>
              </a:spcAft>
            </a:pPr>
            <a:endParaRPr lang="en-IN" sz="1600" b="0" strike="noStrike" spc="-1">
              <a:latin typeface="Arial"/>
            </a:endParaRPr>
          </a:p>
        </p:txBody>
      </p:sp>
      <p:sp>
        <p:nvSpPr>
          <p:cNvPr id="97" name="CustomShape 3"/>
          <p:cNvSpPr/>
          <p:nvPr/>
        </p:nvSpPr>
        <p:spPr>
          <a:xfrm>
            <a:off x="2688480" y="3060720"/>
            <a:ext cx="6812640" cy="2240640"/>
          </a:xfrm>
          <a:prstGeom prst="bracePair">
            <a:avLst>
              <a:gd name="adj" fmla="val 8333"/>
            </a:avLst>
          </a:prstGeom>
          <a:noFill/>
          <a:ln>
            <a:solidFill>
              <a:srgbClr val="4A7EBB"/>
            </a:solidFill>
            <a:round/>
          </a:ln>
        </p:spPr>
        <p:style>
          <a:lnRef idx="1">
            <a:schemeClr val="accent1"/>
          </a:lnRef>
          <a:fillRef idx="0">
            <a:schemeClr val="accent1"/>
          </a:fillRef>
          <a:effectRef idx="0">
            <a:schemeClr val="accent1"/>
          </a:effectRef>
          <a:fontRef idx="minor"/>
        </p:style>
      </p:sp>
      <p:sp>
        <p:nvSpPr>
          <p:cNvPr id="98" name="CustomShape 4"/>
          <p:cNvSpPr/>
          <p:nvPr/>
        </p:nvSpPr>
        <p:spPr>
          <a:xfrm>
            <a:off x="3205080" y="3022200"/>
            <a:ext cx="5744160" cy="2831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just">
              <a:lnSpc>
                <a:spcPct val="100000"/>
              </a:lnSpc>
            </a:pPr>
            <a:r>
              <a:rPr lang="en-IN" sz="1600" b="0" strike="noStrike" spc="-1">
                <a:solidFill>
                  <a:srgbClr val="000000"/>
                </a:solidFill>
                <a:latin typeface="Garamond"/>
                <a:ea typeface="DejaVu Sans"/>
              </a:rPr>
              <a:t>In computing, virtualization refers to the act of creating a virtual (rather than actual) version of something, including virtual computer hardware platforms, storage devices, and computer network resources. Virtualization began in the 1960s, as a method of logically dividing the system resources provided by mainframe computers between different applications. Since then, the meaning of the term has broadened.</a:t>
            </a:r>
            <a:endParaRPr lang="en-IN" sz="1600" b="0" strike="noStrike" spc="-1">
              <a:latin typeface="Arial"/>
            </a:endParaRPr>
          </a:p>
        </p:txBody>
      </p:sp>
      <p:sp>
        <p:nvSpPr>
          <p:cNvPr id="99" name="CustomShape 5"/>
          <p:cNvSpPr/>
          <p:nvPr/>
        </p:nvSpPr>
        <p:spPr>
          <a:xfrm>
            <a:off x="3176280" y="5399640"/>
            <a:ext cx="5917320" cy="767880"/>
          </a:xfrm>
          <a:prstGeom prst="roundRect">
            <a:avLst>
              <a:gd name="adj" fmla="val 16667"/>
            </a:avLst>
          </a:prstGeom>
          <a:noFill/>
          <a:ln>
            <a:solidFill>
              <a:srgbClr val="0070C0"/>
            </a:solidFill>
            <a:custDash>
              <a:ds d="400000" sp="300000"/>
              <a:ds d="100000" sp="300000"/>
            </a:custDash>
            <a:round/>
          </a:ln>
        </p:spPr>
        <p:style>
          <a:lnRef idx="2">
            <a:schemeClr val="accent1">
              <a:shade val="50000"/>
            </a:schemeClr>
          </a:lnRef>
          <a:fillRef idx="1">
            <a:schemeClr val="accent1"/>
          </a:fillRef>
          <a:effectRef idx="0">
            <a:schemeClr val="accent1"/>
          </a:effectRef>
          <a:fontRef idx="minor"/>
        </p:style>
      </p:sp>
      <p:sp>
        <p:nvSpPr>
          <p:cNvPr id="100" name="CustomShape 6"/>
          <p:cNvSpPr/>
          <p:nvPr/>
        </p:nvSpPr>
        <p:spPr>
          <a:xfrm>
            <a:off x="3306240" y="5551920"/>
            <a:ext cx="5712120" cy="45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IN" sz="2000" b="0" u="sng" strike="noStrike" spc="-1">
                <a:solidFill>
                  <a:srgbClr val="0000FF"/>
                </a:solidFill>
                <a:uFillTx/>
                <a:latin typeface="Garamond"/>
                <a:ea typeface="DejaVu Sans"/>
                <a:hlinkClick r:id="rId2"/>
              </a:rPr>
              <a:t>https://en.wikipedia.org/wiki/Virtualization</a:t>
            </a:r>
            <a:r>
              <a:rPr lang="en-IN" sz="2000" b="0" strike="noStrike" spc="-1">
                <a:solidFill>
                  <a:srgbClr val="000000"/>
                </a:solidFill>
                <a:latin typeface="Garamond"/>
                <a:ea typeface="DejaVu Sans"/>
              </a:rPr>
              <a:t> </a:t>
            </a:r>
            <a:endParaRPr lang="en-IN" sz="2000" b="0" strike="noStrike" spc="-1">
              <a:latin typeface="Arial"/>
            </a:endParaRPr>
          </a:p>
        </p:txBody>
      </p:sp>
      <p:sp>
        <p:nvSpPr>
          <p:cNvPr id="101" name="CustomShape 7"/>
          <p:cNvSpPr/>
          <p:nvPr/>
        </p:nvSpPr>
        <p:spPr>
          <a:xfrm>
            <a:off x="11726280" y="3285000"/>
            <a:ext cx="370440" cy="36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IN" sz="1800" b="0" strike="noStrike" spc="-1">
                <a:solidFill>
                  <a:srgbClr val="FFFFFF"/>
                </a:solidFill>
                <a:latin typeface="Garamond"/>
                <a:ea typeface="DejaVu Sans"/>
              </a:rPr>
              <a:t>1</a:t>
            </a:r>
            <a:endParaRPr lang="en-IN" sz="1800" b="0" strike="noStrike" spc="-1">
              <a:latin typeface="Arial"/>
            </a:endParaRPr>
          </a:p>
        </p:txBody>
      </p:sp>
      <p:sp>
        <p:nvSpPr>
          <p:cNvPr id="102" name="CustomShape 8"/>
          <p:cNvSpPr/>
          <p:nvPr/>
        </p:nvSpPr>
        <p:spPr>
          <a:xfrm>
            <a:off x="2795400" y="6578640"/>
            <a:ext cx="7303680" cy="277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IN" sz="1000" b="0" strike="noStrike" spc="-1">
                <a:solidFill>
                  <a:srgbClr val="000000"/>
                </a:solidFill>
                <a:latin typeface="Garamond"/>
                <a:ea typeface="DejaVu Sans"/>
              </a:rPr>
              <a:t>© Please be shameless to copy any slide you need 😁</a:t>
            </a:r>
            <a:endParaRPr lang="en-IN" sz="10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 name="CustomShape 1"/>
          <p:cNvSpPr/>
          <p:nvPr/>
        </p:nvSpPr>
        <p:spPr>
          <a:xfrm>
            <a:off x="1295280" y="982080"/>
            <a:ext cx="9599040" cy="1301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IN" sz="4400" b="0" strike="noStrike" spc="-1">
                <a:solidFill>
                  <a:srgbClr val="262626"/>
                </a:solidFill>
                <a:latin typeface="Garamond"/>
                <a:ea typeface="DejaVu Sans"/>
              </a:rPr>
              <a:t>Code Exercise Contd...</a:t>
            </a:r>
            <a:endParaRPr lang="en-IN" sz="4400" b="0" strike="noStrike" spc="-1">
              <a:latin typeface="Arial"/>
            </a:endParaRPr>
          </a:p>
        </p:txBody>
      </p:sp>
      <p:sp>
        <p:nvSpPr>
          <p:cNvPr id="186" name="CustomShape 2"/>
          <p:cNvSpPr/>
          <p:nvPr/>
        </p:nvSpPr>
        <p:spPr>
          <a:xfrm>
            <a:off x="2795400" y="6578640"/>
            <a:ext cx="7303680" cy="277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IN" sz="1000" b="0" strike="noStrike" spc="-1">
                <a:solidFill>
                  <a:srgbClr val="000000"/>
                </a:solidFill>
                <a:latin typeface="Garamond"/>
                <a:ea typeface="DejaVu Sans"/>
              </a:rPr>
              <a:t>© Please be shameless to copy any slide you need 😁</a:t>
            </a:r>
            <a:endParaRPr lang="en-IN" sz="1000" b="0" strike="noStrike" spc="-1">
              <a:latin typeface="Arial"/>
            </a:endParaRPr>
          </a:p>
        </p:txBody>
      </p:sp>
      <p:sp>
        <p:nvSpPr>
          <p:cNvPr id="187" name="CustomShape 3"/>
          <p:cNvSpPr/>
          <p:nvPr/>
        </p:nvSpPr>
        <p:spPr>
          <a:xfrm>
            <a:off x="1404000" y="2664360"/>
            <a:ext cx="9430920" cy="3527280"/>
          </a:xfrm>
          <a:prstGeom prst="rect">
            <a:avLst/>
          </a:prstGeom>
          <a:noFill/>
          <a:ln w="12600" cap="rnd">
            <a:solidFill>
              <a:srgbClr val="000000"/>
            </a:solidFill>
            <a:custDash>
              <a:ds d="700000" sp="300000"/>
              <a:ds d="700000" sp="300000"/>
              <a:ds d="700000" sp="300000"/>
              <a:ds d="100000" sp="300000"/>
              <a:ds d="100000" sp="300000"/>
            </a:custDash>
            <a:round/>
          </a:ln>
        </p:spPr>
        <p:style>
          <a:lnRef idx="0">
            <a:scrgbClr r="0" g="0" b="0"/>
          </a:lnRef>
          <a:fillRef idx="0">
            <a:scrgbClr r="0" g="0" b="0"/>
          </a:fillRef>
          <a:effectRef idx="0">
            <a:scrgbClr r="0" g="0" b="0"/>
          </a:effectRef>
          <a:fontRef idx="minor"/>
        </p:style>
        <p:txBody>
          <a:bodyPr lIns="96120" tIns="51120" rIns="96120" bIns="51120"/>
          <a:lstStyle/>
          <a:p>
            <a:pPr marL="216000" indent="-215640" algn="just">
              <a:lnSpc>
                <a:spcPct val="100000"/>
              </a:lnSpc>
              <a:buClr>
                <a:srgbClr val="000000"/>
              </a:buClr>
              <a:buFont typeface="Wingdings" charset="2"/>
              <a:buChar char=""/>
            </a:pPr>
            <a:r>
              <a:rPr lang="en-IN" sz="1050" b="0" i="1" strike="noStrike" spc="-1" dirty="0">
                <a:solidFill>
                  <a:srgbClr val="000000"/>
                </a:solidFill>
                <a:latin typeface="Garamond"/>
                <a:ea typeface="DejaVu Sans"/>
              </a:rPr>
              <a:t>To stop the application, hit the following command in a </a:t>
            </a:r>
            <a:r>
              <a:rPr lang="en-IN" sz="1050" b="0" i="1" strike="noStrike" spc="-1" dirty="0" err="1">
                <a:solidFill>
                  <a:srgbClr val="000000"/>
                </a:solidFill>
                <a:latin typeface="Garamond"/>
                <a:ea typeface="DejaVu Sans"/>
              </a:rPr>
              <a:t>seperate</a:t>
            </a:r>
            <a:r>
              <a:rPr lang="en-IN" sz="1050" b="0" i="1" strike="noStrike" spc="-1" dirty="0">
                <a:solidFill>
                  <a:srgbClr val="000000"/>
                </a:solidFill>
                <a:latin typeface="Garamond"/>
                <a:ea typeface="DejaVu Sans"/>
              </a:rPr>
              <a:t> terminal window.</a:t>
            </a:r>
            <a:endParaRPr lang="en-IN" sz="1050" b="0" strike="noStrike" spc="-1" dirty="0">
              <a:latin typeface="Arial"/>
            </a:endParaRPr>
          </a:p>
          <a:p>
            <a:pPr algn="just">
              <a:lnSpc>
                <a:spcPct val="100000"/>
              </a:lnSpc>
            </a:pPr>
            <a:endParaRPr lang="en-IN" sz="1050" b="0" strike="noStrike" spc="-1" dirty="0">
              <a:latin typeface="Arial"/>
            </a:endParaRPr>
          </a:p>
          <a:p>
            <a:pPr algn="just">
              <a:lnSpc>
                <a:spcPct val="100000"/>
              </a:lnSpc>
            </a:pPr>
            <a:endParaRPr lang="en-IN" sz="1050" b="0" strike="noStrike" spc="-1" dirty="0">
              <a:latin typeface="Arial"/>
            </a:endParaRPr>
          </a:p>
          <a:p>
            <a:pPr algn="just">
              <a:lnSpc>
                <a:spcPct val="100000"/>
              </a:lnSpc>
            </a:pPr>
            <a:endParaRPr lang="en-IN" sz="1050" b="0" strike="noStrike" spc="-1" dirty="0">
              <a:latin typeface="Arial"/>
            </a:endParaRPr>
          </a:p>
          <a:p>
            <a:pPr marL="216000" indent="-215640" algn="just">
              <a:lnSpc>
                <a:spcPct val="100000"/>
              </a:lnSpc>
              <a:buClr>
                <a:srgbClr val="000000"/>
              </a:buClr>
              <a:buFont typeface="Wingdings" charset="2"/>
              <a:buChar char=""/>
            </a:pPr>
            <a:r>
              <a:rPr lang="en-IN" sz="1050" b="0" i="1" strike="noStrike" spc="-1" dirty="0">
                <a:solidFill>
                  <a:srgbClr val="000000"/>
                </a:solidFill>
                <a:latin typeface="Garamond"/>
                <a:ea typeface="DejaVu Sans"/>
              </a:rPr>
              <a:t>You can also stop the application by hitting </a:t>
            </a:r>
            <a:r>
              <a:rPr lang="en-IN" sz="1050" b="0" i="1" strike="noStrike" spc="-1" dirty="0" err="1">
                <a:solidFill>
                  <a:srgbClr val="000000"/>
                </a:solidFill>
                <a:latin typeface="Garamond"/>
                <a:ea typeface="DejaVu Sans"/>
              </a:rPr>
              <a:t>Ctrl+C</a:t>
            </a:r>
            <a:r>
              <a:rPr lang="en-IN" sz="1050" b="0" i="1" strike="noStrike" spc="-1" dirty="0">
                <a:solidFill>
                  <a:srgbClr val="000000"/>
                </a:solidFill>
                <a:latin typeface="Garamond"/>
                <a:ea typeface="DejaVu Sans"/>
              </a:rPr>
              <a:t> in the same shell, but when you try restarting the app using docker-compose up you might end up getting an error that the server is already running. This error occurs because the related server </a:t>
            </a:r>
            <a:r>
              <a:rPr lang="en-IN" sz="1050" b="0" i="1" strike="noStrike" spc="-1" dirty="0" err="1">
                <a:solidFill>
                  <a:srgbClr val="000000"/>
                </a:solidFill>
                <a:latin typeface="Garamond"/>
                <a:ea typeface="DejaVu Sans"/>
              </a:rPr>
              <a:t>pid</a:t>
            </a:r>
            <a:r>
              <a:rPr lang="en-IN" sz="1050" b="0" i="1" strike="noStrike" spc="-1" dirty="0">
                <a:solidFill>
                  <a:srgbClr val="000000"/>
                </a:solidFill>
                <a:latin typeface="Garamond"/>
                <a:ea typeface="DejaVu Sans"/>
              </a:rPr>
              <a:t> file is not cleared.  </a:t>
            </a:r>
            <a:endParaRPr lang="en-IN" sz="1050" b="0" strike="noStrike" spc="-1" dirty="0">
              <a:latin typeface="Arial"/>
            </a:endParaRPr>
          </a:p>
          <a:p>
            <a:pPr marL="216000" indent="-215640" algn="just">
              <a:lnSpc>
                <a:spcPct val="100000"/>
              </a:lnSpc>
              <a:buClr>
                <a:srgbClr val="000000"/>
              </a:buClr>
              <a:buFont typeface="Wingdings" charset="2"/>
              <a:buChar char=""/>
            </a:pPr>
            <a:r>
              <a:rPr lang="en-IN" sz="1050" b="0" i="1" strike="noStrike" spc="-1" dirty="0">
                <a:solidFill>
                  <a:srgbClr val="000000"/>
                </a:solidFill>
                <a:latin typeface="Garamond"/>
                <a:ea typeface="DejaVu Sans"/>
              </a:rPr>
              <a:t>Anytime a change is made to the </a:t>
            </a:r>
            <a:r>
              <a:rPr lang="en-IN" sz="1050" b="0" i="1" strike="noStrike" spc="-1" dirty="0" err="1">
                <a:solidFill>
                  <a:srgbClr val="000000"/>
                </a:solidFill>
                <a:latin typeface="Garamond"/>
                <a:ea typeface="DejaVu Sans"/>
              </a:rPr>
              <a:t>Gemfile</a:t>
            </a:r>
            <a:r>
              <a:rPr lang="en-IN" sz="1050" b="0" i="1" strike="noStrike" spc="-1" dirty="0">
                <a:solidFill>
                  <a:srgbClr val="000000"/>
                </a:solidFill>
                <a:latin typeface="Garamond"/>
                <a:ea typeface="DejaVu Sans"/>
              </a:rPr>
              <a:t> or any of the Docker artefacts like the Dockerfile or docker-</a:t>
            </a:r>
            <a:r>
              <a:rPr lang="en-IN" sz="1050" b="0" i="1" strike="noStrike" spc="-1" dirty="0" err="1">
                <a:solidFill>
                  <a:srgbClr val="000000"/>
                </a:solidFill>
                <a:latin typeface="Garamond"/>
                <a:ea typeface="DejaVu Sans"/>
              </a:rPr>
              <a:t>compose.yml</a:t>
            </a:r>
            <a:r>
              <a:rPr lang="en-IN" sz="1050" b="0" i="1" strike="noStrike" spc="-1" dirty="0">
                <a:solidFill>
                  <a:srgbClr val="000000"/>
                </a:solidFill>
                <a:latin typeface="Garamond"/>
                <a:ea typeface="DejaVu Sans"/>
              </a:rPr>
              <a:t> file(s), you would have to re-build the image with the following command.</a:t>
            </a:r>
            <a:endParaRPr lang="en-IN" sz="1050" b="0" strike="noStrike" spc="-1" dirty="0">
              <a:latin typeface="Arial"/>
            </a:endParaRPr>
          </a:p>
          <a:p>
            <a:pPr algn="just">
              <a:lnSpc>
                <a:spcPct val="100000"/>
              </a:lnSpc>
            </a:pPr>
            <a:endParaRPr lang="en-IN" sz="1050" b="0" strike="noStrike" spc="-1" dirty="0">
              <a:latin typeface="Arial"/>
            </a:endParaRPr>
          </a:p>
          <a:p>
            <a:pPr algn="just">
              <a:lnSpc>
                <a:spcPct val="100000"/>
              </a:lnSpc>
            </a:pPr>
            <a:endParaRPr lang="en-IN" sz="1050" b="0" strike="noStrike" spc="-1" dirty="0">
              <a:latin typeface="Arial"/>
            </a:endParaRPr>
          </a:p>
          <a:p>
            <a:pPr algn="just">
              <a:lnSpc>
                <a:spcPct val="100000"/>
              </a:lnSpc>
            </a:pPr>
            <a:endParaRPr lang="en-IN" sz="1050" b="0" strike="noStrike" spc="-1" dirty="0">
              <a:latin typeface="Arial"/>
            </a:endParaRPr>
          </a:p>
          <a:p>
            <a:pPr algn="just">
              <a:lnSpc>
                <a:spcPct val="100000"/>
              </a:lnSpc>
            </a:pPr>
            <a:endParaRPr lang="en-IN" sz="1050" b="0" strike="noStrike" spc="-1" dirty="0">
              <a:latin typeface="Arial"/>
            </a:endParaRPr>
          </a:p>
          <a:p>
            <a:pPr algn="just">
              <a:lnSpc>
                <a:spcPct val="100000"/>
              </a:lnSpc>
            </a:pPr>
            <a:endParaRPr lang="en-IN" sz="1050" b="0" strike="noStrike" spc="-1" dirty="0">
              <a:latin typeface="Arial"/>
            </a:endParaRPr>
          </a:p>
        </p:txBody>
      </p:sp>
      <p:sp>
        <p:nvSpPr>
          <p:cNvPr id="188" name="CustomShape 4"/>
          <p:cNvSpPr/>
          <p:nvPr/>
        </p:nvSpPr>
        <p:spPr>
          <a:xfrm>
            <a:off x="1584000" y="3024000"/>
            <a:ext cx="9071640" cy="270000"/>
          </a:xfrm>
          <a:prstGeom prst="rect">
            <a:avLst/>
          </a:prstGeom>
          <a:solidFill>
            <a:srgbClr val="FFFF99"/>
          </a:solidFill>
          <a:ln>
            <a:solidFill>
              <a:srgbClr val="000000"/>
            </a:solid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IN" sz="1050" b="0" strike="noStrike" spc="-1">
                <a:latin typeface="Meslo LG M DZ for Powerline"/>
              </a:rPr>
              <a:t>docker-compose down</a:t>
            </a:r>
            <a:endParaRPr lang="en-IN" sz="1050" b="0" strike="noStrike" spc="-1">
              <a:latin typeface="Arial"/>
            </a:endParaRPr>
          </a:p>
        </p:txBody>
      </p:sp>
      <p:sp>
        <p:nvSpPr>
          <p:cNvPr id="189" name="CustomShape 5"/>
          <p:cNvSpPr/>
          <p:nvPr/>
        </p:nvSpPr>
        <p:spPr>
          <a:xfrm>
            <a:off x="1584000" y="4265640"/>
            <a:ext cx="9071640" cy="270000"/>
          </a:xfrm>
          <a:prstGeom prst="rect">
            <a:avLst/>
          </a:prstGeom>
          <a:solidFill>
            <a:srgbClr val="FFFF99"/>
          </a:solidFill>
          <a:ln>
            <a:solidFill>
              <a:srgbClr val="000000"/>
            </a:solid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IN" sz="1050" b="0" strike="noStrike" spc="-1">
                <a:latin typeface="Meslo LG M DZ for Powerline"/>
              </a:rPr>
              <a:t>docker-compose up --build</a:t>
            </a:r>
            <a:endParaRPr lang="en-IN" sz="1050" b="0" strike="noStrike" spc="-1">
              <a:latin typeface="Arial"/>
            </a:endParaRPr>
          </a:p>
        </p:txBody>
      </p:sp>
      <p:sp>
        <p:nvSpPr>
          <p:cNvPr id="190" name="CustomShape 6"/>
          <p:cNvSpPr/>
          <p:nvPr/>
        </p:nvSpPr>
        <p:spPr>
          <a:xfrm>
            <a:off x="11592000" y="3285000"/>
            <a:ext cx="504720" cy="36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IN" sz="1800" b="0" strike="noStrike" spc="-1" dirty="0">
                <a:solidFill>
                  <a:srgbClr val="FFFFFF"/>
                </a:solidFill>
                <a:latin typeface="Garamond"/>
                <a:ea typeface="DejaVu Sans"/>
              </a:rPr>
              <a:t>19</a:t>
            </a:r>
            <a:endParaRPr lang="en-IN" sz="18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 name="CustomShape 1"/>
          <p:cNvSpPr/>
          <p:nvPr/>
        </p:nvSpPr>
        <p:spPr>
          <a:xfrm>
            <a:off x="1295280" y="982080"/>
            <a:ext cx="9599040" cy="1301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IN" sz="4400" b="0" strike="noStrike" spc="-1">
                <a:solidFill>
                  <a:srgbClr val="262626"/>
                </a:solidFill>
                <a:latin typeface="Garamond"/>
                <a:ea typeface="DejaVu Sans"/>
              </a:rPr>
              <a:t>Rails with Docker : Approach-2</a:t>
            </a:r>
            <a:endParaRPr lang="en-IN" sz="4400" b="0" strike="noStrike" spc="-1">
              <a:latin typeface="Arial"/>
            </a:endParaRPr>
          </a:p>
        </p:txBody>
      </p:sp>
      <p:sp>
        <p:nvSpPr>
          <p:cNvPr id="192" name="CustomShape 2"/>
          <p:cNvSpPr/>
          <p:nvPr/>
        </p:nvSpPr>
        <p:spPr>
          <a:xfrm>
            <a:off x="2795400" y="6578640"/>
            <a:ext cx="7303680" cy="277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IN" sz="1000" b="0" strike="noStrike" spc="-1">
                <a:solidFill>
                  <a:srgbClr val="000000"/>
                </a:solidFill>
                <a:latin typeface="Garamond"/>
                <a:ea typeface="DejaVu Sans"/>
              </a:rPr>
              <a:t>© Please be shameless to copy any slide you need 😁</a:t>
            </a:r>
            <a:endParaRPr lang="en-IN" sz="1000" b="0" strike="noStrike" spc="-1">
              <a:latin typeface="Arial"/>
            </a:endParaRPr>
          </a:p>
        </p:txBody>
      </p:sp>
      <p:sp>
        <p:nvSpPr>
          <p:cNvPr id="193" name="CustomShape 3"/>
          <p:cNvSpPr/>
          <p:nvPr/>
        </p:nvSpPr>
        <p:spPr>
          <a:xfrm>
            <a:off x="1404000" y="2664360"/>
            <a:ext cx="9430920" cy="1510560"/>
          </a:xfrm>
          <a:prstGeom prst="rect">
            <a:avLst/>
          </a:prstGeom>
          <a:noFill/>
          <a:ln w="12600" cap="rnd">
            <a:solidFill>
              <a:srgbClr val="000000"/>
            </a:solidFill>
            <a:custDash>
              <a:ds d="700000" sp="300000"/>
              <a:ds d="700000" sp="300000"/>
              <a:ds d="700000" sp="300000"/>
              <a:ds d="100000" sp="300000"/>
              <a:ds d="100000" sp="300000"/>
            </a:custDash>
            <a:round/>
          </a:ln>
        </p:spPr>
        <p:style>
          <a:lnRef idx="0">
            <a:scrgbClr r="0" g="0" b="0"/>
          </a:lnRef>
          <a:fillRef idx="0">
            <a:scrgbClr r="0" g="0" b="0"/>
          </a:fillRef>
          <a:effectRef idx="0">
            <a:scrgbClr r="0" g="0" b="0"/>
          </a:effectRef>
          <a:fontRef idx="minor"/>
        </p:style>
        <p:txBody>
          <a:bodyPr lIns="96120" tIns="51120" rIns="96120" bIns="51120"/>
          <a:lstStyle/>
          <a:p>
            <a:pPr algn="just">
              <a:lnSpc>
                <a:spcPct val="100000"/>
              </a:lnSpc>
            </a:pPr>
            <a:r>
              <a:rPr lang="en-IN" sz="1800" b="0" strike="noStrike" spc="-1" dirty="0">
                <a:solidFill>
                  <a:srgbClr val="000000"/>
                </a:solidFill>
                <a:latin typeface="Garamond"/>
                <a:ea typeface="DejaVu Sans"/>
              </a:rPr>
              <a:t>In this approach, we start by defining a Dockerfile and progressively add a docker-</a:t>
            </a:r>
            <a:r>
              <a:rPr lang="en-IN" sz="1800" b="0" strike="noStrike" spc="-1" dirty="0" err="1">
                <a:solidFill>
                  <a:srgbClr val="000000"/>
                </a:solidFill>
                <a:latin typeface="Garamond"/>
                <a:ea typeface="DejaVu Sans"/>
              </a:rPr>
              <a:t>compose.yml</a:t>
            </a:r>
            <a:r>
              <a:rPr lang="en-IN" sz="1800" b="0" strike="noStrike" spc="-1" dirty="0">
                <a:solidFill>
                  <a:srgbClr val="000000"/>
                </a:solidFill>
                <a:latin typeface="Garamond"/>
                <a:ea typeface="DejaVu Sans"/>
              </a:rPr>
              <a:t> which would have all the related services that we intend to associate with the current app.</a:t>
            </a:r>
            <a:r>
              <a:rPr lang="en-IN" sz="1800" b="0" i="1" strike="noStrike" spc="-1" dirty="0">
                <a:solidFill>
                  <a:srgbClr val="000000"/>
                </a:solidFill>
                <a:latin typeface="Garamond"/>
                <a:ea typeface="DejaVu Sans"/>
              </a:rPr>
              <a:t> </a:t>
            </a:r>
            <a:r>
              <a:rPr lang="en-IN" sz="1800" b="0" strike="noStrike" spc="-1" dirty="0">
                <a:solidFill>
                  <a:srgbClr val="000000"/>
                </a:solidFill>
                <a:latin typeface="Garamond"/>
                <a:ea typeface="DejaVu Sans"/>
              </a:rPr>
              <a:t>The process of building the docker image would still be the same as in step Approach-1(Please referSlide-11 thru Slide-17).</a:t>
            </a:r>
            <a:endParaRPr lang="en-IN" sz="1800" b="0" strike="noStrike" spc="-1" dirty="0">
              <a:latin typeface="Arial"/>
            </a:endParaRPr>
          </a:p>
        </p:txBody>
      </p:sp>
      <p:sp>
        <p:nvSpPr>
          <p:cNvPr id="194" name="CustomShape 4"/>
          <p:cNvSpPr/>
          <p:nvPr/>
        </p:nvSpPr>
        <p:spPr>
          <a:xfrm>
            <a:off x="11592000" y="3285000"/>
            <a:ext cx="504720" cy="36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IN" sz="1800" b="0" strike="noStrike" spc="-1" dirty="0">
                <a:solidFill>
                  <a:srgbClr val="FFFFFF"/>
                </a:solidFill>
                <a:latin typeface="Garamond"/>
                <a:ea typeface="DejaVu Sans"/>
              </a:rPr>
              <a:t>20</a:t>
            </a:r>
            <a:endParaRPr lang="en-IN" sz="18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 name="CustomShape 1"/>
          <p:cNvSpPr/>
          <p:nvPr/>
        </p:nvSpPr>
        <p:spPr>
          <a:xfrm>
            <a:off x="1295280" y="982080"/>
            <a:ext cx="9599040" cy="1301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IN" sz="4400" b="0" strike="noStrike" spc="-1" dirty="0">
                <a:solidFill>
                  <a:srgbClr val="262626"/>
                </a:solidFill>
                <a:latin typeface="Garamond"/>
                <a:ea typeface="DejaVu Sans"/>
              </a:rPr>
              <a:t>Traditional way of deploying applications</a:t>
            </a:r>
            <a:endParaRPr lang="en-IN" sz="4400" b="0" strike="noStrike" spc="-1" dirty="0">
              <a:latin typeface="Arial"/>
            </a:endParaRPr>
          </a:p>
        </p:txBody>
      </p:sp>
      <p:sp>
        <p:nvSpPr>
          <p:cNvPr id="192" name="CustomShape 2"/>
          <p:cNvSpPr/>
          <p:nvPr/>
        </p:nvSpPr>
        <p:spPr>
          <a:xfrm>
            <a:off x="2795400" y="6578640"/>
            <a:ext cx="7303680" cy="277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IN" sz="1000" b="0" strike="noStrike" spc="-1">
                <a:solidFill>
                  <a:srgbClr val="000000"/>
                </a:solidFill>
                <a:latin typeface="Garamond"/>
                <a:ea typeface="DejaVu Sans"/>
              </a:rPr>
              <a:t>© Please be shameless to copy any slide you need 😁</a:t>
            </a:r>
            <a:endParaRPr lang="en-IN" sz="1000" b="0" strike="noStrike" spc="-1">
              <a:latin typeface="Arial"/>
            </a:endParaRPr>
          </a:p>
        </p:txBody>
      </p:sp>
      <p:sp>
        <p:nvSpPr>
          <p:cNvPr id="193" name="CustomShape 3"/>
          <p:cNvSpPr/>
          <p:nvPr/>
        </p:nvSpPr>
        <p:spPr>
          <a:xfrm>
            <a:off x="1404000" y="2664360"/>
            <a:ext cx="9430920" cy="3441972"/>
          </a:xfrm>
          <a:prstGeom prst="rect">
            <a:avLst/>
          </a:prstGeom>
          <a:noFill/>
          <a:ln w="12600" cap="rnd">
            <a:solidFill>
              <a:srgbClr val="000000"/>
            </a:solidFill>
            <a:custDash>
              <a:ds d="700000" sp="300000"/>
              <a:ds d="700000" sp="300000"/>
              <a:ds d="700000" sp="300000"/>
              <a:ds d="100000" sp="300000"/>
              <a:ds d="100000" sp="300000"/>
            </a:custDash>
            <a:round/>
          </a:ln>
        </p:spPr>
        <p:style>
          <a:lnRef idx="0">
            <a:scrgbClr r="0" g="0" b="0"/>
          </a:lnRef>
          <a:fillRef idx="0">
            <a:scrgbClr r="0" g="0" b="0"/>
          </a:fillRef>
          <a:effectRef idx="0">
            <a:scrgbClr r="0" g="0" b="0"/>
          </a:effectRef>
          <a:fontRef idx="minor"/>
        </p:style>
        <p:txBody>
          <a:bodyPr lIns="96120" tIns="51120" rIns="96120" bIns="51120"/>
          <a:lstStyle/>
          <a:p>
            <a:pPr marL="285750" indent="-285750" algn="just">
              <a:lnSpc>
                <a:spcPct val="100000"/>
              </a:lnSpc>
              <a:buFont typeface="Wingdings" pitchFamily="2" charset="2"/>
              <a:buChar char="v"/>
            </a:pPr>
            <a:r>
              <a:rPr lang="en-IN" spc="-1" dirty="0">
                <a:solidFill>
                  <a:srgbClr val="000000"/>
                </a:solidFill>
                <a:latin typeface="Garamond"/>
                <a:ea typeface="DejaVu Sans"/>
              </a:rPr>
              <a:t>The very early way of deploying applications were more similar to the way they were built on our local machines. </a:t>
            </a:r>
          </a:p>
          <a:p>
            <a:pPr marL="285750" indent="-285750" algn="just">
              <a:lnSpc>
                <a:spcPct val="100000"/>
              </a:lnSpc>
              <a:buFont typeface="Wingdings" pitchFamily="2" charset="2"/>
              <a:buChar char="v"/>
            </a:pPr>
            <a:r>
              <a:rPr lang="en-IN" spc="-1" dirty="0">
                <a:solidFill>
                  <a:srgbClr val="000000"/>
                </a:solidFill>
                <a:latin typeface="Garamond"/>
                <a:ea typeface="DejaVu Sans"/>
              </a:rPr>
              <a:t>All the elements like support systems, networks were all just a mimic of how they were built and used on our local machines.</a:t>
            </a:r>
          </a:p>
          <a:p>
            <a:pPr marL="285750" indent="-285750" algn="just">
              <a:lnSpc>
                <a:spcPct val="100000"/>
              </a:lnSpc>
              <a:buFont typeface="Wingdings" pitchFamily="2" charset="2"/>
              <a:buChar char="v"/>
            </a:pPr>
            <a:r>
              <a:rPr lang="en-IN" sz="1800" b="0" strike="noStrike" spc="-1" dirty="0">
                <a:solidFill>
                  <a:srgbClr val="000000"/>
                </a:solidFill>
                <a:latin typeface="Garamond"/>
                <a:ea typeface="DejaVu Sans"/>
              </a:rPr>
              <a:t>As the need for larger infrastructure grew, so did the cost to maintain them grew. </a:t>
            </a:r>
          </a:p>
          <a:p>
            <a:pPr marL="285750" indent="-285750" algn="just">
              <a:lnSpc>
                <a:spcPct val="100000"/>
              </a:lnSpc>
              <a:buFont typeface="Wingdings" pitchFamily="2" charset="2"/>
              <a:buChar char="v"/>
            </a:pPr>
            <a:r>
              <a:rPr lang="en-IN" spc="-1" dirty="0">
                <a:solidFill>
                  <a:srgbClr val="000000"/>
                </a:solidFill>
                <a:latin typeface="Garamond"/>
                <a:ea typeface="DejaVu Sans"/>
              </a:rPr>
              <a:t>An age of data-</a:t>
            </a:r>
            <a:r>
              <a:rPr lang="en-IN" spc="-1" dirty="0" err="1">
                <a:solidFill>
                  <a:srgbClr val="000000"/>
                </a:solidFill>
                <a:latin typeface="Garamond"/>
                <a:ea typeface="DejaVu Sans"/>
              </a:rPr>
              <a:t>center’s</a:t>
            </a:r>
            <a:r>
              <a:rPr lang="en-IN" spc="-1" dirty="0">
                <a:solidFill>
                  <a:srgbClr val="000000"/>
                </a:solidFill>
                <a:latin typeface="Garamond"/>
                <a:ea typeface="DejaVu Sans"/>
              </a:rPr>
              <a:t> with large infrastructure started. </a:t>
            </a:r>
          </a:p>
          <a:p>
            <a:pPr marL="285750" indent="-285750" algn="just">
              <a:lnSpc>
                <a:spcPct val="100000"/>
              </a:lnSpc>
              <a:buFont typeface="Wingdings" pitchFamily="2" charset="2"/>
              <a:buChar char="v"/>
            </a:pPr>
            <a:r>
              <a:rPr lang="en-IN" sz="1800" b="0" strike="noStrike" spc="-1" dirty="0">
                <a:solidFill>
                  <a:srgbClr val="000000"/>
                </a:solidFill>
                <a:latin typeface="Garamond"/>
                <a:ea typeface="DejaVu Sans"/>
              </a:rPr>
              <a:t>This </a:t>
            </a:r>
            <a:r>
              <a:rPr lang="en-IN" spc="-1" dirty="0">
                <a:solidFill>
                  <a:srgbClr val="000000"/>
                </a:solidFill>
                <a:latin typeface="Garamond"/>
                <a:ea typeface="DejaVu Sans"/>
              </a:rPr>
              <a:t>race too slowly started crunching into the overall cost to the company and a new age of computation was on the verge to un-fold.</a:t>
            </a:r>
          </a:p>
          <a:p>
            <a:pPr marL="285750" indent="-285750" algn="just">
              <a:lnSpc>
                <a:spcPct val="100000"/>
              </a:lnSpc>
              <a:buFont typeface="Wingdings" pitchFamily="2" charset="2"/>
              <a:buChar char="v"/>
            </a:pPr>
            <a:r>
              <a:rPr lang="en-IN" sz="1800" b="0" strike="noStrike" spc="-1" dirty="0">
                <a:solidFill>
                  <a:srgbClr val="000000"/>
                </a:solidFill>
                <a:latin typeface="Garamond"/>
                <a:ea typeface="DejaVu Sans"/>
              </a:rPr>
              <a:t>The new </a:t>
            </a:r>
            <a:r>
              <a:rPr lang="en-IN" spc="-1" dirty="0">
                <a:solidFill>
                  <a:srgbClr val="000000"/>
                </a:solidFill>
                <a:latin typeface="Garamond"/>
                <a:ea typeface="DejaVu Sans"/>
              </a:rPr>
              <a:t>age of computation was moving away from building physical machines to virtual machines. </a:t>
            </a:r>
          </a:p>
          <a:p>
            <a:pPr marL="285750" indent="-285750" algn="just">
              <a:lnSpc>
                <a:spcPct val="100000"/>
              </a:lnSpc>
              <a:buFont typeface="Wingdings" pitchFamily="2" charset="2"/>
              <a:buChar char="v"/>
            </a:pPr>
            <a:r>
              <a:rPr lang="en-IN" sz="1800" b="0" strike="noStrike" spc="-1" dirty="0">
                <a:solidFill>
                  <a:srgbClr val="000000"/>
                </a:solidFill>
                <a:latin typeface="Garamond"/>
                <a:ea typeface="DejaVu Sans"/>
              </a:rPr>
              <a:t>The concept of virtual machines is what we have discusse</a:t>
            </a:r>
            <a:r>
              <a:rPr lang="en-IN" spc="-1" dirty="0">
                <a:solidFill>
                  <a:srgbClr val="000000"/>
                </a:solidFill>
                <a:latin typeface="Garamond"/>
                <a:ea typeface="DejaVu Sans"/>
              </a:rPr>
              <a:t>d in slides 1 and 2.</a:t>
            </a:r>
            <a:endParaRPr lang="en-IN" sz="1800" b="0" strike="noStrike" spc="-1" dirty="0">
              <a:solidFill>
                <a:srgbClr val="000000"/>
              </a:solidFill>
              <a:latin typeface="Garamond"/>
              <a:ea typeface="DejaVu Sans"/>
            </a:endParaRPr>
          </a:p>
          <a:p>
            <a:pPr marL="285750" indent="-285750" algn="just">
              <a:lnSpc>
                <a:spcPct val="100000"/>
              </a:lnSpc>
              <a:buFont typeface="Wingdings" pitchFamily="2" charset="2"/>
              <a:buChar char="v"/>
            </a:pPr>
            <a:endParaRPr lang="en-IN" sz="1800" b="0" strike="noStrike" spc="-1" dirty="0">
              <a:latin typeface="Arial"/>
            </a:endParaRPr>
          </a:p>
        </p:txBody>
      </p:sp>
      <p:sp>
        <p:nvSpPr>
          <p:cNvPr id="194" name="CustomShape 4"/>
          <p:cNvSpPr/>
          <p:nvPr/>
        </p:nvSpPr>
        <p:spPr>
          <a:xfrm>
            <a:off x="11592000" y="3285000"/>
            <a:ext cx="504720" cy="36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IN" sz="1800" b="0" strike="noStrike" spc="-1" dirty="0">
                <a:solidFill>
                  <a:srgbClr val="FFFFFF"/>
                </a:solidFill>
                <a:latin typeface="Garamond"/>
                <a:ea typeface="DejaVu Sans"/>
              </a:rPr>
              <a:t>21</a:t>
            </a:r>
            <a:endParaRPr lang="en-IN" sz="1800" b="0" strike="noStrike" spc="-1" dirty="0">
              <a:latin typeface="Arial"/>
            </a:endParaRPr>
          </a:p>
        </p:txBody>
      </p:sp>
    </p:spTree>
    <p:extLst>
      <p:ext uri="{BB962C8B-B14F-4D97-AF65-F5344CB8AC3E}">
        <p14:creationId xmlns:p14="http://schemas.microsoft.com/office/powerpoint/2010/main" val="1776179186"/>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 name="CustomShape 1"/>
          <p:cNvSpPr/>
          <p:nvPr/>
        </p:nvSpPr>
        <p:spPr>
          <a:xfrm>
            <a:off x="1295280" y="982080"/>
            <a:ext cx="9599040" cy="1301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IN" sz="4400" b="0" strike="noStrike" spc="-1" dirty="0">
                <a:solidFill>
                  <a:srgbClr val="262626"/>
                </a:solidFill>
                <a:latin typeface="Garamond"/>
                <a:ea typeface="DejaVu Sans"/>
              </a:rPr>
              <a:t>Traditional way of deploying applications</a:t>
            </a:r>
            <a:endParaRPr lang="en-IN" sz="4400" b="0" strike="noStrike" spc="-1" dirty="0">
              <a:latin typeface="Arial"/>
            </a:endParaRPr>
          </a:p>
        </p:txBody>
      </p:sp>
      <p:sp>
        <p:nvSpPr>
          <p:cNvPr id="192" name="CustomShape 2"/>
          <p:cNvSpPr/>
          <p:nvPr/>
        </p:nvSpPr>
        <p:spPr>
          <a:xfrm>
            <a:off x="2795400" y="6578640"/>
            <a:ext cx="7303680" cy="277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IN" sz="1000" b="0" strike="noStrike" spc="-1">
                <a:solidFill>
                  <a:srgbClr val="000000"/>
                </a:solidFill>
                <a:latin typeface="Garamond"/>
                <a:ea typeface="DejaVu Sans"/>
              </a:rPr>
              <a:t>© Please be shameless to copy any slide you need 😁</a:t>
            </a:r>
            <a:endParaRPr lang="en-IN" sz="1000" b="0" strike="noStrike" spc="-1">
              <a:latin typeface="Arial"/>
            </a:endParaRPr>
          </a:p>
        </p:txBody>
      </p:sp>
      <p:sp>
        <p:nvSpPr>
          <p:cNvPr id="194" name="CustomShape 4"/>
          <p:cNvSpPr/>
          <p:nvPr/>
        </p:nvSpPr>
        <p:spPr>
          <a:xfrm>
            <a:off x="11592000" y="3285000"/>
            <a:ext cx="504720" cy="36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IN" sz="1800" b="0" strike="noStrike" spc="-1" dirty="0">
                <a:solidFill>
                  <a:srgbClr val="FFFFFF"/>
                </a:solidFill>
                <a:latin typeface="Garamond"/>
                <a:ea typeface="DejaVu Sans"/>
              </a:rPr>
              <a:t>22</a:t>
            </a:r>
            <a:endParaRPr lang="en-IN" sz="1800" b="0" strike="noStrike" spc="-1" dirty="0">
              <a:latin typeface="Arial"/>
            </a:endParaRPr>
          </a:p>
        </p:txBody>
      </p:sp>
      <p:sp>
        <p:nvSpPr>
          <p:cNvPr id="2" name="Rounded Rectangle 1">
            <a:extLst>
              <a:ext uri="{FF2B5EF4-FFF2-40B4-BE49-F238E27FC236}">
                <a16:creationId xmlns:a16="http://schemas.microsoft.com/office/drawing/2014/main" id="{5C7D6C0D-DC60-AC4D-A546-19BD50F69689}"/>
              </a:ext>
            </a:extLst>
          </p:cNvPr>
          <p:cNvSpPr/>
          <p:nvPr/>
        </p:nvSpPr>
        <p:spPr>
          <a:xfrm>
            <a:off x="1426866" y="2592475"/>
            <a:ext cx="9467454" cy="3235569"/>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BABC4CF2-093B-094A-AE47-C9D1BA4CBE1B}"/>
              </a:ext>
            </a:extLst>
          </p:cNvPr>
          <p:cNvSpPr txBox="1"/>
          <p:nvPr/>
        </p:nvSpPr>
        <p:spPr>
          <a:xfrm>
            <a:off x="4753345" y="5834010"/>
            <a:ext cx="2682910" cy="369332"/>
          </a:xfrm>
          <a:prstGeom prst="rect">
            <a:avLst/>
          </a:prstGeom>
          <a:noFill/>
        </p:spPr>
        <p:txBody>
          <a:bodyPr wrap="square" rtlCol="0">
            <a:spAutoFit/>
          </a:bodyPr>
          <a:lstStyle/>
          <a:p>
            <a:pPr algn="ctr"/>
            <a:r>
              <a:rPr lang="en-US" dirty="0"/>
              <a:t>Data Center</a:t>
            </a:r>
          </a:p>
        </p:txBody>
      </p:sp>
      <p:sp>
        <p:nvSpPr>
          <p:cNvPr id="5" name="Rectangle 4">
            <a:extLst>
              <a:ext uri="{FF2B5EF4-FFF2-40B4-BE49-F238E27FC236}">
                <a16:creationId xmlns:a16="http://schemas.microsoft.com/office/drawing/2014/main" id="{77C50270-B9B0-9E42-9D09-0DE022123029}"/>
              </a:ext>
            </a:extLst>
          </p:cNvPr>
          <p:cNvSpPr/>
          <p:nvPr/>
        </p:nvSpPr>
        <p:spPr>
          <a:xfrm>
            <a:off x="1617787" y="2883878"/>
            <a:ext cx="2489547" cy="272310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b" anchorCtr="1"/>
          <a:lstStyle/>
          <a:p>
            <a:pPr algn="ctr"/>
            <a:r>
              <a:rPr lang="en-US" dirty="0">
                <a:solidFill>
                  <a:schemeClr val="tx2"/>
                </a:solidFill>
              </a:rPr>
              <a:t>DEV</a:t>
            </a:r>
          </a:p>
        </p:txBody>
      </p:sp>
      <p:sp>
        <p:nvSpPr>
          <p:cNvPr id="10" name="Rectangle 9">
            <a:extLst>
              <a:ext uri="{FF2B5EF4-FFF2-40B4-BE49-F238E27FC236}">
                <a16:creationId xmlns:a16="http://schemas.microsoft.com/office/drawing/2014/main" id="{097020BF-2DD8-234D-9D5C-1DCC9ED7F92C}"/>
              </a:ext>
            </a:extLst>
          </p:cNvPr>
          <p:cNvSpPr/>
          <p:nvPr/>
        </p:nvSpPr>
        <p:spPr>
          <a:xfrm>
            <a:off x="4909844" y="2883878"/>
            <a:ext cx="2489547" cy="2723103"/>
          </a:xfrm>
          <a:prstGeom prst="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b" anchorCtr="1"/>
          <a:lstStyle/>
          <a:p>
            <a:pPr algn="ctr"/>
            <a:r>
              <a:rPr lang="en-US" dirty="0">
                <a:solidFill>
                  <a:schemeClr val="tx2"/>
                </a:solidFill>
              </a:rPr>
              <a:t>STG</a:t>
            </a:r>
          </a:p>
        </p:txBody>
      </p:sp>
      <p:sp>
        <p:nvSpPr>
          <p:cNvPr id="11" name="Rectangle 10">
            <a:extLst>
              <a:ext uri="{FF2B5EF4-FFF2-40B4-BE49-F238E27FC236}">
                <a16:creationId xmlns:a16="http://schemas.microsoft.com/office/drawing/2014/main" id="{448CAF1A-08AA-D946-B59B-F9C1345CDDD8}"/>
              </a:ext>
            </a:extLst>
          </p:cNvPr>
          <p:cNvSpPr/>
          <p:nvPr/>
        </p:nvSpPr>
        <p:spPr>
          <a:xfrm>
            <a:off x="8201901" y="2883878"/>
            <a:ext cx="2489547" cy="2723103"/>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b" anchorCtr="1"/>
          <a:lstStyle/>
          <a:p>
            <a:pPr algn="ctr"/>
            <a:r>
              <a:rPr lang="en-US" dirty="0">
                <a:solidFill>
                  <a:schemeClr val="tx2"/>
                </a:solidFill>
              </a:rPr>
              <a:t>PROD</a:t>
            </a:r>
          </a:p>
        </p:txBody>
      </p:sp>
      <p:pic>
        <p:nvPicPr>
          <p:cNvPr id="6" name="Picture 5">
            <a:extLst>
              <a:ext uri="{FF2B5EF4-FFF2-40B4-BE49-F238E27FC236}">
                <a16:creationId xmlns:a16="http://schemas.microsoft.com/office/drawing/2014/main" id="{8F2B7DB7-BA63-4842-A40D-E0C1D45A02FA}"/>
              </a:ext>
            </a:extLst>
          </p:cNvPr>
          <p:cNvPicPr>
            <a:picLocks noChangeAspect="1"/>
          </p:cNvPicPr>
          <p:nvPr/>
        </p:nvPicPr>
        <p:blipFill>
          <a:blip r:embed="rId2"/>
          <a:stretch>
            <a:fillRect/>
          </a:stretch>
        </p:blipFill>
        <p:spPr>
          <a:xfrm>
            <a:off x="1617787" y="3168072"/>
            <a:ext cx="959615" cy="959615"/>
          </a:xfrm>
          <a:prstGeom prst="rect">
            <a:avLst/>
          </a:prstGeom>
        </p:spPr>
      </p:pic>
      <p:pic>
        <p:nvPicPr>
          <p:cNvPr id="13" name="Picture 12">
            <a:extLst>
              <a:ext uri="{FF2B5EF4-FFF2-40B4-BE49-F238E27FC236}">
                <a16:creationId xmlns:a16="http://schemas.microsoft.com/office/drawing/2014/main" id="{7AF36D6F-5AA0-3847-9EC8-EA2A15B0E5EE}"/>
              </a:ext>
            </a:extLst>
          </p:cNvPr>
          <p:cNvPicPr>
            <a:picLocks noChangeAspect="1"/>
          </p:cNvPicPr>
          <p:nvPr/>
        </p:nvPicPr>
        <p:blipFill>
          <a:blip r:embed="rId2"/>
          <a:stretch>
            <a:fillRect/>
          </a:stretch>
        </p:blipFill>
        <p:spPr>
          <a:xfrm>
            <a:off x="2956895" y="3169950"/>
            <a:ext cx="959615" cy="959615"/>
          </a:xfrm>
          <a:prstGeom prst="rect">
            <a:avLst/>
          </a:prstGeom>
        </p:spPr>
      </p:pic>
      <p:pic>
        <p:nvPicPr>
          <p:cNvPr id="14" name="Picture 13">
            <a:extLst>
              <a:ext uri="{FF2B5EF4-FFF2-40B4-BE49-F238E27FC236}">
                <a16:creationId xmlns:a16="http://schemas.microsoft.com/office/drawing/2014/main" id="{6EC18B5D-33D7-574A-A416-7277AEF8BE0C}"/>
              </a:ext>
            </a:extLst>
          </p:cNvPr>
          <p:cNvPicPr>
            <a:picLocks noChangeAspect="1"/>
          </p:cNvPicPr>
          <p:nvPr/>
        </p:nvPicPr>
        <p:blipFill>
          <a:blip r:embed="rId2"/>
          <a:stretch>
            <a:fillRect/>
          </a:stretch>
        </p:blipFill>
        <p:spPr>
          <a:xfrm>
            <a:off x="1617786" y="4499153"/>
            <a:ext cx="959615" cy="959615"/>
          </a:xfrm>
          <a:prstGeom prst="rect">
            <a:avLst/>
          </a:prstGeom>
        </p:spPr>
      </p:pic>
      <p:pic>
        <p:nvPicPr>
          <p:cNvPr id="15" name="Picture 14">
            <a:extLst>
              <a:ext uri="{FF2B5EF4-FFF2-40B4-BE49-F238E27FC236}">
                <a16:creationId xmlns:a16="http://schemas.microsoft.com/office/drawing/2014/main" id="{295A5BA9-AAF5-3046-BF72-5F681583A31F}"/>
              </a:ext>
            </a:extLst>
          </p:cNvPr>
          <p:cNvPicPr>
            <a:picLocks noChangeAspect="1"/>
          </p:cNvPicPr>
          <p:nvPr/>
        </p:nvPicPr>
        <p:blipFill>
          <a:blip r:embed="rId2"/>
          <a:stretch>
            <a:fillRect/>
          </a:stretch>
        </p:blipFill>
        <p:spPr>
          <a:xfrm>
            <a:off x="2909478" y="4520906"/>
            <a:ext cx="959615" cy="959615"/>
          </a:xfrm>
          <a:prstGeom prst="rect">
            <a:avLst/>
          </a:prstGeom>
        </p:spPr>
      </p:pic>
      <p:pic>
        <p:nvPicPr>
          <p:cNvPr id="16" name="Picture 15">
            <a:extLst>
              <a:ext uri="{FF2B5EF4-FFF2-40B4-BE49-F238E27FC236}">
                <a16:creationId xmlns:a16="http://schemas.microsoft.com/office/drawing/2014/main" id="{368D0541-B545-C641-B8B7-9A6F2328F29A}"/>
              </a:ext>
            </a:extLst>
          </p:cNvPr>
          <p:cNvPicPr>
            <a:picLocks noChangeAspect="1"/>
          </p:cNvPicPr>
          <p:nvPr/>
        </p:nvPicPr>
        <p:blipFill>
          <a:blip r:embed="rId2"/>
          <a:stretch>
            <a:fillRect/>
          </a:stretch>
        </p:blipFill>
        <p:spPr>
          <a:xfrm>
            <a:off x="4803320" y="3066598"/>
            <a:ext cx="959615" cy="959615"/>
          </a:xfrm>
          <a:prstGeom prst="rect">
            <a:avLst/>
          </a:prstGeom>
        </p:spPr>
      </p:pic>
      <p:pic>
        <p:nvPicPr>
          <p:cNvPr id="17" name="Picture 16">
            <a:extLst>
              <a:ext uri="{FF2B5EF4-FFF2-40B4-BE49-F238E27FC236}">
                <a16:creationId xmlns:a16="http://schemas.microsoft.com/office/drawing/2014/main" id="{E6841370-6366-9244-B620-2A7F64240375}"/>
              </a:ext>
            </a:extLst>
          </p:cNvPr>
          <p:cNvPicPr>
            <a:picLocks noChangeAspect="1"/>
          </p:cNvPicPr>
          <p:nvPr/>
        </p:nvPicPr>
        <p:blipFill>
          <a:blip r:embed="rId2"/>
          <a:stretch>
            <a:fillRect/>
          </a:stretch>
        </p:blipFill>
        <p:spPr>
          <a:xfrm>
            <a:off x="5330858" y="3070680"/>
            <a:ext cx="959615" cy="959615"/>
          </a:xfrm>
          <a:prstGeom prst="rect">
            <a:avLst/>
          </a:prstGeom>
        </p:spPr>
      </p:pic>
      <p:pic>
        <p:nvPicPr>
          <p:cNvPr id="18" name="Picture 17">
            <a:extLst>
              <a:ext uri="{FF2B5EF4-FFF2-40B4-BE49-F238E27FC236}">
                <a16:creationId xmlns:a16="http://schemas.microsoft.com/office/drawing/2014/main" id="{8041BC83-C746-FF4C-BF50-D11EDB147000}"/>
              </a:ext>
            </a:extLst>
          </p:cNvPr>
          <p:cNvPicPr>
            <a:picLocks noChangeAspect="1"/>
          </p:cNvPicPr>
          <p:nvPr/>
        </p:nvPicPr>
        <p:blipFill>
          <a:blip r:embed="rId2"/>
          <a:stretch>
            <a:fillRect/>
          </a:stretch>
        </p:blipFill>
        <p:spPr>
          <a:xfrm>
            <a:off x="4803319" y="4397679"/>
            <a:ext cx="959615" cy="959615"/>
          </a:xfrm>
          <a:prstGeom prst="rect">
            <a:avLst/>
          </a:prstGeom>
        </p:spPr>
      </p:pic>
      <p:pic>
        <p:nvPicPr>
          <p:cNvPr id="19" name="Picture 18">
            <a:extLst>
              <a:ext uri="{FF2B5EF4-FFF2-40B4-BE49-F238E27FC236}">
                <a16:creationId xmlns:a16="http://schemas.microsoft.com/office/drawing/2014/main" id="{58D44B00-80B8-D745-A516-EE3097F961F8}"/>
              </a:ext>
            </a:extLst>
          </p:cNvPr>
          <p:cNvPicPr>
            <a:picLocks noChangeAspect="1"/>
          </p:cNvPicPr>
          <p:nvPr/>
        </p:nvPicPr>
        <p:blipFill>
          <a:blip r:embed="rId2"/>
          <a:stretch>
            <a:fillRect/>
          </a:stretch>
        </p:blipFill>
        <p:spPr>
          <a:xfrm>
            <a:off x="5330857" y="4411886"/>
            <a:ext cx="959615" cy="959615"/>
          </a:xfrm>
          <a:prstGeom prst="rect">
            <a:avLst/>
          </a:prstGeom>
        </p:spPr>
      </p:pic>
      <p:pic>
        <p:nvPicPr>
          <p:cNvPr id="24" name="Picture 23">
            <a:extLst>
              <a:ext uri="{FF2B5EF4-FFF2-40B4-BE49-F238E27FC236}">
                <a16:creationId xmlns:a16="http://schemas.microsoft.com/office/drawing/2014/main" id="{4083451C-6328-C64E-90AD-00EBE07925FF}"/>
              </a:ext>
            </a:extLst>
          </p:cNvPr>
          <p:cNvPicPr>
            <a:picLocks noChangeAspect="1"/>
          </p:cNvPicPr>
          <p:nvPr/>
        </p:nvPicPr>
        <p:blipFill>
          <a:blip r:embed="rId2"/>
          <a:stretch>
            <a:fillRect/>
          </a:stretch>
        </p:blipFill>
        <p:spPr>
          <a:xfrm>
            <a:off x="5884810" y="3066598"/>
            <a:ext cx="959615" cy="959615"/>
          </a:xfrm>
          <a:prstGeom prst="rect">
            <a:avLst/>
          </a:prstGeom>
        </p:spPr>
      </p:pic>
      <p:pic>
        <p:nvPicPr>
          <p:cNvPr id="25" name="Picture 24">
            <a:extLst>
              <a:ext uri="{FF2B5EF4-FFF2-40B4-BE49-F238E27FC236}">
                <a16:creationId xmlns:a16="http://schemas.microsoft.com/office/drawing/2014/main" id="{69F66EF9-4CF0-6C43-90BB-45B25B5191C5}"/>
              </a:ext>
            </a:extLst>
          </p:cNvPr>
          <p:cNvPicPr>
            <a:picLocks noChangeAspect="1"/>
          </p:cNvPicPr>
          <p:nvPr/>
        </p:nvPicPr>
        <p:blipFill>
          <a:blip r:embed="rId2"/>
          <a:stretch>
            <a:fillRect/>
          </a:stretch>
        </p:blipFill>
        <p:spPr>
          <a:xfrm>
            <a:off x="6412348" y="3070680"/>
            <a:ext cx="959615" cy="959615"/>
          </a:xfrm>
          <a:prstGeom prst="rect">
            <a:avLst/>
          </a:prstGeom>
        </p:spPr>
      </p:pic>
      <p:pic>
        <p:nvPicPr>
          <p:cNvPr id="26" name="Picture 25">
            <a:extLst>
              <a:ext uri="{FF2B5EF4-FFF2-40B4-BE49-F238E27FC236}">
                <a16:creationId xmlns:a16="http://schemas.microsoft.com/office/drawing/2014/main" id="{A8194581-B98D-6046-AB91-569E09DACFD5}"/>
              </a:ext>
            </a:extLst>
          </p:cNvPr>
          <p:cNvPicPr>
            <a:picLocks noChangeAspect="1"/>
          </p:cNvPicPr>
          <p:nvPr/>
        </p:nvPicPr>
        <p:blipFill>
          <a:blip r:embed="rId2"/>
          <a:stretch>
            <a:fillRect/>
          </a:stretch>
        </p:blipFill>
        <p:spPr>
          <a:xfrm>
            <a:off x="5884809" y="4397679"/>
            <a:ext cx="959615" cy="959615"/>
          </a:xfrm>
          <a:prstGeom prst="rect">
            <a:avLst/>
          </a:prstGeom>
        </p:spPr>
      </p:pic>
      <p:pic>
        <p:nvPicPr>
          <p:cNvPr id="27" name="Picture 26">
            <a:extLst>
              <a:ext uri="{FF2B5EF4-FFF2-40B4-BE49-F238E27FC236}">
                <a16:creationId xmlns:a16="http://schemas.microsoft.com/office/drawing/2014/main" id="{555E7D7D-3361-F54E-9BEA-A81731136CE4}"/>
              </a:ext>
            </a:extLst>
          </p:cNvPr>
          <p:cNvPicPr>
            <a:picLocks noChangeAspect="1"/>
          </p:cNvPicPr>
          <p:nvPr/>
        </p:nvPicPr>
        <p:blipFill>
          <a:blip r:embed="rId2"/>
          <a:stretch>
            <a:fillRect/>
          </a:stretch>
        </p:blipFill>
        <p:spPr>
          <a:xfrm>
            <a:off x="6412347" y="4411886"/>
            <a:ext cx="959615" cy="959615"/>
          </a:xfrm>
          <a:prstGeom prst="rect">
            <a:avLst/>
          </a:prstGeom>
        </p:spPr>
      </p:pic>
      <p:pic>
        <p:nvPicPr>
          <p:cNvPr id="28" name="Picture 27">
            <a:extLst>
              <a:ext uri="{FF2B5EF4-FFF2-40B4-BE49-F238E27FC236}">
                <a16:creationId xmlns:a16="http://schemas.microsoft.com/office/drawing/2014/main" id="{059F42B8-CF60-7C45-9CC8-131AEC4B85FE}"/>
              </a:ext>
            </a:extLst>
          </p:cNvPr>
          <p:cNvPicPr>
            <a:picLocks noChangeAspect="1"/>
          </p:cNvPicPr>
          <p:nvPr/>
        </p:nvPicPr>
        <p:blipFill>
          <a:blip r:embed="rId2"/>
          <a:stretch>
            <a:fillRect/>
          </a:stretch>
        </p:blipFill>
        <p:spPr>
          <a:xfrm>
            <a:off x="8069644" y="2986633"/>
            <a:ext cx="661248" cy="661248"/>
          </a:xfrm>
          <a:prstGeom prst="rect">
            <a:avLst/>
          </a:prstGeom>
        </p:spPr>
      </p:pic>
      <p:pic>
        <p:nvPicPr>
          <p:cNvPr id="29" name="Picture 28">
            <a:extLst>
              <a:ext uri="{FF2B5EF4-FFF2-40B4-BE49-F238E27FC236}">
                <a16:creationId xmlns:a16="http://schemas.microsoft.com/office/drawing/2014/main" id="{95440850-FB51-A849-96CC-A147BEBF21A5}"/>
              </a:ext>
            </a:extLst>
          </p:cNvPr>
          <p:cNvPicPr>
            <a:picLocks noChangeAspect="1"/>
          </p:cNvPicPr>
          <p:nvPr/>
        </p:nvPicPr>
        <p:blipFill>
          <a:blip r:embed="rId2"/>
          <a:stretch>
            <a:fillRect/>
          </a:stretch>
        </p:blipFill>
        <p:spPr>
          <a:xfrm>
            <a:off x="8390220" y="2986633"/>
            <a:ext cx="661248" cy="661248"/>
          </a:xfrm>
          <a:prstGeom prst="rect">
            <a:avLst/>
          </a:prstGeom>
        </p:spPr>
      </p:pic>
      <p:pic>
        <p:nvPicPr>
          <p:cNvPr id="30" name="Picture 29">
            <a:extLst>
              <a:ext uri="{FF2B5EF4-FFF2-40B4-BE49-F238E27FC236}">
                <a16:creationId xmlns:a16="http://schemas.microsoft.com/office/drawing/2014/main" id="{07C281DF-7A39-C64C-98CD-C9E1AD25197D}"/>
              </a:ext>
            </a:extLst>
          </p:cNvPr>
          <p:cNvPicPr>
            <a:picLocks noChangeAspect="1"/>
          </p:cNvPicPr>
          <p:nvPr/>
        </p:nvPicPr>
        <p:blipFill>
          <a:blip r:embed="rId2"/>
          <a:stretch>
            <a:fillRect/>
          </a:stretch>
        </p:blipFill>
        <p:spPr>
          <a:xfrm>
            <a:off x="8730892" y="2997982"/>
            <a:ext cx="661248" cy="661248"/>
          </a:xfrm>
          <a:prstGeom prst="rect">
            <a:avLst/>
          </a:prstGeom>
        </p:spPr>
      </p:pic>
      <p:pic>
        <p:nvPicPr>
          <p:cNvPr id="31" name="Picture 30">
            <a:extLst>
              <a:ext uri="{FF2B5EF4-FFF2-40B4-BE49-F238E27FC236}">
                <a16:creationId xmlns:a16="http://schemas.microsoft.com/office/drawing/2014/main" id="{A6A6A011-45DB-F946-BF25-260CFCEC5860}"/>
              </a:ext>
            </a:extLst>
          </p:cNvPr>
          <p:cNvPicPr>
            <a:picLocks noChangeAspect="1"/>
          </p:cNvPicPr>
          <p:nvPr/>
        </p:nvPicPr>
        <p:blipFill>
          <a:blip r:embed="rId2"/>
          <a:stretch>
            <a:fillRect/>
          </a:stretch>
        </p:blipFill>
        <p:spPr>
          <a:xfrm>
            <a:off x="9061516" y="2997982"/>
            <a:ext cx="661248" cy="661248"/>
          </a:xfrm>
          <a:prstGeom prst="rect">
            <a:avLst/>
          </a:prstGeom>
        </p:spPr>
      </p:pic>
      <p:pic>
        <p:nvPicPr>
          <p:cNvPr id="32" name="Picture 31">
            <a:extLst>
              <a:ext uri="{FF2B5EF4-FFF2-40B4-BE49-F238E27FC236}">
                <a16:creationId xmlns:a16="http://schemas.microsoft.com/office/drawing/2014/main" id="{D00BB35D-6CF2-D142-A79C-3FF04E02C85D}"/>
              </a:ext>
            </a:extLst>
          </p:cNvPr>
          <p:cNvPicPr>
            <a:picLocks noChangeAspect="1"/>
          </p:cNvPicPr>
          <p:nvPr/>
        </p:nvPicPr>
        <p:blipFill>
          <a:blip r:embed="rId2"/>
          <a:stretch>
            <a:fillRect/>
          </a:stretch>
        </p:blipFill>
        <p:spPr>
          <a:xfrm>
            <a:off x="8079692" y="3699671"/>
            <a:ext cx="661248" cy="661248"/>
          </a:xfrm>
          <a:prstGeom prst="rect">
            <a:avLst/>
          </a:prstGeom>
        </p:spPr>
      </p:pic>
      <p:pic>
        <p:nvPicPr>
          <p:cNvPr id="33" name="Picture 32">
            <a:extLst>
              <a:ext uri="{FF2B5EF4-FFF2-40B4-BE49-F238E27FC236}">
                <a16:creationId xmlns:a16="http://schemas.microsoft.com/office/drawing/2014/main" id="{418987E0-C19A-CF41-96B5-538DD717A3F8}"/>
              </a:ext>
            </a:extLst>
          </p:cNvPr>
          <p:cNvPicPr>
            <a:picLocks noChangeAspect="1"/>
          </p:cNvPicPr>
          <p:nvPr/>
        </p:nvPicPr>
        <p:blipFill>
          <a:blip r:embed="rId2"/>
          <a:stretch>
            <a:fillRect/>
          </a:stretch>
        </p:blipFill>
        <p:spPr>
          <a:xfrm>
            <a:off x="8400268" y="3699671"/>
            <a:ext cx="661248" cy="661248"/>
          </a:xfrm>
          <a:prstGeom prst="rect">
            <a:avLst/>
          </a:prstGeom>
        </p:spPr>
      </p:pic>
      <p:pic>
        <p:nvPicPr>
          <p:cNvPr id="34" name="Picture 33">
            <a:extLst>
              <a:ext uri="{FF2B5EF4-FFF2-40B4-BE49-F238E27FC236}">
                <a16:creationId xmlns:a16="http://schemas.microsoft.com/office/drawing/2014/main" id="{E75B833D-A462-E44F-BFA2-8678CF7E6CE9}"/>
              </a:ext>
            </a:extLst>
          </p:cNvPr>
          <p:cNvPicPr>
            <a:picLocks noChangeAspect="1"/>
          </p:cNvPicPr>
          <p:nvPr/>
        </p:nvPicPr>
        <p:blipFill>
          <a:blip r:embed="rId2"/>
          <a:stretch>
            <a:fillRect/>
          </a:stretch>
        </p:blipFill>
        <p:spPr>
          <a:xfrm>
            <a:off x="8740940" y="3711020"/>
            <a:ext cx="661248" cy="661248"/>
          </a:xfrm>
          <a:prstGeom prst="rect">
            <a:avLst/>
          </a:prstGeom>
        </p:spPr>
      </p:pic>
      <p:pic>
        <p:nvPicPr>
          <p:cNvPr id="35" name="Picture 34">
            <a:extLst>
              <a:ext uri="{FF2B5EF4-FFF2-40B4-BE49-F238E27FC236}">
                <a16:creationId xmlns:a16="http://schemas.microsoft.com/office/drawing/2014/main" id="{F1ACDD52-1DDF-9946-855C-5036F7B98D12}"/>
              </a:ext>
            </a:extLst>
          </p:cNvPr>
          <p:cNvPicPr>
            <a:picLocks noChangeAspect="1"/>
          </p:cNvPicPr>
          <p:nvPr/>
        </p:nvPicPr>
        <p:blipFill>
          <a:blip r:embed="rId2"/>
          <a:stretch>
            <a:fillRect/>
          </a:stretch>
        </p:blipFill>
        <p:spPr>
          <a:xfrm>
            <a:off x="9071564" y="3711020"/>
            <a:ext cx="661248" cy="661248"/>
          </a:xfrm>
          <a:prstGeom prst="rect">
            <a:avLst/>
          </a:prstGeom>
        </p:spPr>
      </p:pic>
      <p:pic>
        <p:nvPicPr>
          <p:cNvPr id="36" name="Picture 35">
            <a:extLst>
              <a:ext uri="{FF2B5EF4-FFF2-40B4-BE49-F238E27FC236}">
                <a16:creationId xmlns:a16="http://schemas.microsoft.com/office/drawing/2014/main" id="{2446F82F-39BC-F548-B0AF-1BC375ACA003}"/>
              </a:ext>
            </a:extLst>
          </p:cNvPr>
          <p:cNvPicPr>
            <a:picLocks noChangeAspect="1"/>
          </p:cNvPicPr>
          <p:nvPr/>
        </p:nvPicPr>
        <p:blipFill>
          <a:blip r:embed="rId2"/>
          <a:stretch>
            <a:fillRect/>
          </a:stretch>
        </p:blipFill>
        <p:spPr>
          <a:xfrm>
            <a:off x="8079692" y="4429732"/>
            <a:ext cx="661248" cy="661248"/>
          </a:xfrm>
          <a:prstGeom prst="rect">
            <a:avLst/>
          </a:prstGeom>
        </p:spPr>
      </p:pic>
      <p:pic>
        <p:nvPicPr>
          <p:cNvPr id="37" name="Picture 36">
            <a:extLst>
              <a:ext uri="{FF2B5EF4-FFF2-40B4-BE49-F238E27FC236}">
                <a16:creationId xmlns:a16="http://schemas.microsoft.com/office/drawing/2014/main" id="{F36F481A-CFEE-DF49-8414-D237D028F298}"/>
              </a:ext>
            </a:extLst>
          </p:cNvPr>
          <p:cNvPicPr>
            <a:picLocks noChangeAspect="1"/>
          </p:cNvPicPr>
          <p:nvPr/>
        </p:nvPicPr>
        <p:blipFill>
          <a:blip r:embed="rId2"/>
          <a:stretch>
            <a:fillRect/>
          </a:stretch>
        </p:blipFill>
        <p:spPr>
          <a:xfrm>
            <a:off x="8400268" y="4429732"/>
            <a:ext cx="661248" cy="661248"/>
          </a:xfrm>
          <a:prstGeom prst="rect">
            <a:avLst/>
          </a:prstGeom>
        </p:spPr>
      </p:pic>
      <p:pic>
        <p:nvPicPr>
          <p:cNvPr id="38" name="Picture 37">
            <a:extLst>
              <a:ext uri="{FF2B5EF4-FFF2-40B4-BE49-F238E27FC236}">
                <a16:creationId xmlns:a16="http://schemas.microsoft.com/office/drawing/2014/main" id="{BD5F51C1-4FC7-C849-B4BE-0CBB0FA1A547}"/>
              </a:ext>
            </a:extLst>
          </p:cNvPr>
          <p:cNvPicPr>
            <a:picLocks noChangeAspect="1"/>
          </p:cNvPicPr>
          <p:nvPr/>
        </p:nvPicPr>
        <p:blipFill>
          <a:blip r:embed="rId2"/>
          <a:stretch>
            <a:fillRect/>
          </a:stretch>
        </p:blipFill>
        <p:spPr>
          <a:xfrm>
            <a:off x="8740940" y="4441081"/>
            <a:ext cx="661248" cy="661248"/>
          </a:xfrm>
          <a:prstGeom prst="rect">
            <a:avLst/>
          </a:prstGeom>
        </p:spPr>
      </p:pic>
      <p:pic>
        <p:nvPicPr>
          <p:cNvPr id="39" name="Picture 38">
            <a:extLst>
              <a:ext uri="{FF2B5EF4-FFF2-40B4-BE49-F238E27FC236}">
                <a16:creationId xmlns:a16="http://schemas.microsoft.com/office/drawing/2014/main" id="{D25183EF-7A53-164A-8B5B-4A82B0FD7A5C}"/>
              </a:ext>
            </a:extLst>
          </p:cNvPr>
          <p:cNvPicPr>
            <a:picLocks noChangeAspect="1"/>
          </p:cNvPicPr>
          <p:nvPr/>
        </p:nvPicPr>
        <p:blipFill>
          <a:blip r:embed="rId2"/>
          <a:stretch>
            <a:fillRect/>
          </a:stretch>
        </p:blipFill>
        <p:spPr>
          <a:xfrm>
            <a:off x="9071564" y="4441081"/>
            <a:ext cx="661248" cy="661248"/>
          </a:xfrm>
          <a:prstGeom prst="rect">
            <a:avLst/>
          </a:prstGeom>
        </p:spPr>
      </p:pic>
      <p:pic>
        <p:nvPicPr>
          <p:cNvPr id="40" name="Picture 39">
            <a:extLst>
              <a:ext uri="{FF2B5EF4-FFF2-40B4-BE49-F238E27FC236}">
                <a16:creationId xmlns:a16="http://schemas.microsoft.com/office/drawing/2014/main" id="{77077EA7-4B33-9946-9C1C-23A94723D87E}"/>
              </a:ext>
            </a:extLst>
          </p:cNvPr>
          <p:cNvPicPr>
            <a:picLocks noChangeAspect="1"/>
          </p:cNvPicPr>
          <p:nvPr/>
        </p:nvPicPr>
        <p:blipFill>
          <a:blip r:embed="rId2"/>
          <a:stretch>
            <a:fillRect/>
          </a:stretch>
        </p:blipFill>
        <p:spPr>
          <a:xfrm>
            <a:off x="9371095" y="3009331"/>
            <a:ext cx="661248" cy="661248"/>
          </a:xfrm>
          <a:prstGeom prst="rect">
            <a:avLst/>
          </a:prstGeom>
        </p:spPr>
      </p:pic>
      <p:pic>
        <p:nvPicPr>
          <p:cNvPr id="41" name="Picture 40">
            <a:extLst>
              <a:ext uri="{FF2B5EF4-FFF2-40B4-BE49-F238E27FC236}">
                <a16:creationId xmlns:a16="http://schemas.microsoft.com/office/drawing/2014/main" id="{2AFE2C1D-3EAF-ED48-9A80-8ACEFF0189E2}"/>
              </a:ext>
            </a:extLst>
          </p:cNvPr>
          <p:cNvPicPr>
            <a:picLocks noChangeAspect="1"/>
          </p:cNvPicPr>
          <p:nvPr/>
        </p:nvPicPr>
        <p:blipFill>
          <a:blip r:embed="rId2"/>
          <a:stretch>
            <a:fillRect/>
          </a:stretch>
        </p:blipFill>
        <p:spPr>
          <a:xfrm>
            <a:off x="9691671" y="3009331"/>
            <a:ext cx="661248" cy="661248"/>
          </a:xfrm>
          <a:prstGeom prst="rect">
            <a:avLst/>
          </a:prstGeom>
        </p:spPr>
      </p:pic>
      <p:pic>
        <p:nvPicPr>
          <p:cNvPr id="42" name="Picture 41">
            <a:extLst>
              <a:ext uri="{FF2B5EF4-FFF2-40B4-BE49-F238E27FC236}">
                <a16:creationId xmlns:a16="http://schemas.microsoft.com/office/drawing/2014/main" id="{44C27DCE-17CD-3F40-BBA9-DDB68318DE7D}"/>
              </a:ext>
            </a:extLst>
          </p:cNvPr>
          <p:cNvPicPr>
            <a:picLocks noChangeAspect="1"/>
          </p:cNvPicPr>
          <p:nvPr/>
        </p:nvPicPr>
        <p:blipFill>
          <a:blip r:embed="rId2"/>
          <a:stretch>
            <a:fillRect/>
          </a:stretch>
        </p:blipFill>
        <p:spPr>
          <a:xfrm>
            <a:off x="10032343" y="3010632"/>
            <a:ext cx="661248" cy="661248"/>
          </a:xfrm>
          <a:prstGeom prst="rect">
            <a:avLst/>
          </a:prstGeom>
        </p:spPr>
      </p:pic>
      <p:pic>
        <p:nvPicPr>
          <p:cNvPr id="44" name="Picture 43">
            <a:extLst>
              <a:ext uri="{FF2B5EF4-FFF2-40B4-BE49-F238E27FC236}">
                <a16:creationId xmlns:a16="http://schemas.microsoft.com/office/drawing/2014/main" id="{DE6E6278-61C0-FD4A-904F-F4D54979D9A4}"/>
              </a:ext>
            </a:extLst>
          </p:cNvPr>
          <p:cNvPicPr>
            <a:picLocks noChangeAspect="1"/>
          </p:cNvPicPr>
          <p:nvPr/>
        </p:nvPicPr>
        <p:blipFill>
          <a:blip r:embed="rId2"/>
          <a:stretch>
            <a:fillRect/>
          </a:stretch>
        </p:blipFill>
        <p:spPr>
          <a:xfrm>
            <a:off x="9393599" y="3724444"/>
            <a:ext cx="661248" cy="661248"/>
          </a:xfrm>
          <a:prstGeom prst="rect">
            <a:avLst/>
          </a:prstGeom>
        </p:spPr>
      </p:pic>
      <p:pic>
        <p:nvPicPr>
          <p:cNvPr id="45" name="Picture 44">
            <a:extLst>
              <a:ext uri="{FF2B5EF4-FFF2-40B4-BE49-F238E27FC236}">
                <a16:creationId xmlns:a16="http://schemas.microsoft.com/office/drawing/2014/main" id="{3748196F-1017-1045-9759-8D699D33AE2C}"/>
              </a:ext>
            </a:extLst>
          </p:cNvPr>
          <p:cNvPicPr>
            <a:picLocks noChangeAspect="1"/>
          </p:cNvPicPr>
          <p:nvPr/>
        </p:nvPicPr>
        <p:blipFill>
          <a:blip r:embed="rId2"/>
          <a:stretch>
            <a:fillRect/>
          </a:stretch>
        </p:blipFill>
        <p:spPr>
          <a:xfrm>
            <a:off x="9714175" y="3724444"/>
            <a:ext cx="661248" cy="661248"/>
          </a:xfrm>
          <a:prstGeom prst="rect">
            <a:avLst/>
          </a:prstGeom>
        </p:spPr>
      </p:pic>
      <p:pic>
        <p:nvPicPr>
          <p:cNvPr id="46" name="Picture 45">
            <a:extLst>
              <a:ext uri="{FF2B5EF4-FFF2-40B4-BE49-F238E27FC236}">
                <a16:creationId xmlns:a16="http://schemas.microsoft.com/office/drawing/2014/main" id="{F4579745-E5F3-734C-9CED-B6555346D7FA}"/>
              </a:ext>
            </a:extLst>
          </p:cNvPr>
          <p:cNvPicPr>
            <a:picLocks noChangeAspect="1"/>
          </p:cNvPicPr>
          <p:nvPr/>
        </p:nvPicPr>
        <p:blipFill>
          <a:blip r:embed="rId2"/>
          <a:stretch>
            <a:fillRect/>
          </a:stretch>
        </p:blipFill>
        <p:spPr>
          <a:xfrm>
            <a:off x="10054847" y="3725745"/>
            <a:ext cx="661248" cy="661248"/>
          </a:xfrm>
          <a:prstGeom prst="rect">
            <a:avLst/>
          </a:prstGeom>
        </p:spPr>
      </p:pic>
      <p:pic>
        <p:nvPicPr>
          <p:cNvPr id="47" name="Picture 46">
            <a:extLst>
              <a:ext uri="{FF2B5EF4-FFF2-40B4-BE49-F238E27FC236}">
                <a16:creationId xmlns:a16="http://schemas.microsoft.com/office/drawing/2014/main" id="{53F7E080-DE43-7D4C-8AE9-F80D6B78F4DE}"/>
              </a:ext>
            </a:extLst>
          </p:cNvPr>
          <p:cNvPicPr>
            <a:picLocks noChangeAspect="1"/>
          </p:cNvPicPr>
          <p:nvPr/>
        </p:nvPicPr>
        <p:blipFill>
          <a:blip r:embed="rId2"/>
          <a:stretch>
            <a:fillRect/>
          </a:stretch>
        </p:blipFill>
        <p:spPr>
          <a:xfrm>
            <a:off x="9402188" y="4438256"/>
            <a:ext cx="661248" cy="661248"/>
          </a:xfrm>
          <a:prstGeom prst="rect">
            <a:avLst/>
          </a:prstGeom>
        </p:spPr>
      </p:pic>
      <p:pic>
        <p:nvPicPr>
          <p:cNvPr id="48" name="Picture 47">
            <a:extLst>
              <a:ext uri="{FF2B5EF4-FFF2-40B4-BE49-F238E27FC236}">
                <a16:creationId xmlns:a16="http://schemas.microsoft.com/office/drawing/2014/main" id="{0A1C64DF-5E0F-7849-8F44-FF1DB16E1F1D}"/>
              </a:ext>
            </a:extLst>
          </p:cNvPr>
          <p:cNvPicPr>
            <a:picLocks noChangeAspect="1"/>
          </p:cNvPicPr>
          <p:nvPr/>
        </p:nvPicPr>
        <p:blipFill>
          <a:blip r:embed="rId2"/>
          <a:stretch>
            <a:fillRect/>
          </a:stretch>
        </p:blipFill>
        <p:spPr>
          <a:xfrm>
            <a:off x="9722764" y="4438256"/>
            <a:ext cx="661248" cy="661248"/>
          </a:xfrm>
          <a:prstGeom prst="rect">
            <a:avLst/>
          </a:prstGeom>
        </p:spPr>
      </p:pic>
      <p:pic>
        <p:nvPicPr>
          <p:cNvPr id="49" name="Picture 48">
            <a:extLst>
              <a:ext uri="{FF2B5EF4-FFF2-40B4-BE49-F238E27FC236}">
                <a16:creationId xmlns:a16="http://schemas.microsoft.com/office/drawing/2014/main" id="{4F2476AD-0919-6944-B051-AF13C465395E}"/>
              </a:ext>
            </a:extLst>
          </p:cNvPr>
          <p:cNvPicPr>
            <a:picLocks noChangeAspect="1"/>
          </p:cNvPicPr>
          <p:nvPr/>
        </p:nvPicPr>
        <p:blipFill>
          <a:blip r:embed="rId2"/>
          <a:stretch>
            <a:fillRect/>
          </a:stretch>
        </p:blipFill>
        <p:spPr>
          <a:xfrm>
            <a:off x="10063436" y="4439557"/>
            <a:ext cx="661248" cy="661248"/>
          </a:xfrm>
          <a:prstGeom prst="rect">
            <a:avLst/>
          </a:prstGeom>
        </p:spPr>
      </p:pic>
      <p:cxnSp>
        <p:nvCxnSpPr>
          <p:cNvPr id="8" name="Straight Arrow Connector 7">
            <a:extLst>
              <a:ext uri="{FF2B5EF4-FFF2-40B4-BE49-F238E27FC236}">
                <a16:creationId xmlns:a16="http://schemas.microsoft.com/office/drawing/2014/main" id="{56FD96CF-6941-404C-9C49-4D8CA1B304E0}"/>
              </a:ext>
            </a:extLst>
          </p:cNvPr>
          <p:cNvCxnSpPr/>
          <p:nvPr/>
        </p:nvCxnSpPr>
        <p:spPr>
          <a:xfrm>
            <a:off x="7399391" y="4198025"/>
            <a:ext cx="802510" cy="0"/>
          </a:xfrm>
          <a:prstGeom prst="straightConnector1">
            <a:avLst/>
          </a:prstGeom>
          <a:ln w="698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F8528F1A-6AE3-324E-9307-895947376A5B}"/>
              </a:ext>
            </a:extLst>
          </p:cNvPr>
          <p:cNvCxnSpPr/>
          <p:nvPr/>
        </p:nvCxnSpPr>
        <p:spPr>
          <a:xfrm>
            <a:off x="4107334" y="4210259"/>
            <a:ext cx="802510" cy="0"/>
          </a:xfrm>
          <a:prstGeom prst="straightConnector1">
            <a:avLst/>
          </a:prstGeom>
          <a:ln w="698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92226121"/>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 name="CustomShape 1"/>
          <p:cNvSpPr/>
          <p:nvPr/>
        </p:nvSpPr>
        <p:spPr>
          <a:xfrm>
            <a:off x="1295280" y="982080"/>
            <a:ext cx="9599040" cy="1301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IN" sz="4400" b="0" strike="noStrike" spc="-1" dirty="0">
                <a:solidFill>
                  <a:srgbClr val="262626"/>
                </a:solidFill>
                <a:latin typeface="Garamond"/>
                <a:ea typeface="DejaVu Sans"/>
              </a:rPr>
              <a:t>Deploying applications using VM/VA</a:t>
            </a:r>
            <a:endParaRPr lang="en-IN" sz="4400" b="0" strike="noStrike" spc="-1" dirty="0">
              <a:latin typeface="Arial"/>
            </a:endParaRPr>
          </a:p>
        </p:txBody>
      </p:sp>
      <p:sp>
        <p:nvSpPr>
          <p:cNvPr id="192" name="CustomShape 2"/>
          <p:cNvSpPr/>
          <p:nvPr/>
        </p:nvSpPr>
        <p:spPr>
          <a:xfrm>
            <a:off x="2795400" y="6578640"/>
            <a:ext cx="7303680" cy="277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IN" sz="1000" b="0" strike="noStrike" spc="-1">
                <a:solidFill>
                  <a:srgbClr val="000000"/>
                </a:solidFill>
                <a:latin typeface="Garamond"/>
                <a:ea typeface="DejaVu Sans"/>
              </a:rPr>
              <a:t>© Please be shameless to copy any slide you need 😁</a:t>
            </a:r>
            <a:endParaRPr lang="en-IN" sz="1000" b="0" strike="noStrike" spc="-1">
              <a:latin typeface="Arial"/>
            </a:endParaRPr>
          </a:p>
        </p:txBody>
      </p:sp>
      <p:sp>
        <p:nvSpPr>
          <p:cNvPr id="193" name="CustomShape 3"/>
          <p:cNvSpPr/>
          <p:nvPr/>
        </p:nvSpPr>
        <p:spPr>
          <a:xfrm>
            <a:off x="1404000" y="2664360"/>
            <a:ext cx="9430920" cy="3441972"/>
          </a:xfrm>
          <a:prstGeom prst="rect">
            <a:avLst/>
          </a:prstGeom>
          <a:noFill/>
          <a:ln w="12600" cap="rnd">
            <a:solidFill>
              <a:srgbClr val="000000"/>
            </a:solidFill>
            <a:custDash>
              <a:ds d="700000" sp="300000"/>
              <a:ds d="700000" sp="300000"/>
              <a:ds d="700000" sp="300000"/>
              <a:ds d="100000" sp="300000"/>
              <a:ds d="100000" sp="300000"/>
            </a:custDash>
            <a:round/>
          </a:ln>
        </p:spPr>
        <p:style>
          <a:lnRef idx="0">
            <a:scrgbClr r="0" g="0" b="0"/>
          </a:lnRef>
          <a:fillRef idx="0">
            <a:scrgbClr r="0" g="0" b="0"/>
          </a:fillRef>
          <a:effectRef idx="0">
            <a:scrgbClr r="0" g="0" b="0"/>
          </a:effectRef>
          <a:fontRef idx="minor"/>
        </p:style>
        <p:txBody>
          <a:bodyPr lIns="96120" tIns="51120" rIns="96120" bIns="51120"/>
          <a:lstStyle/>
          <a:p>
            <a:pPr marL="285750" indent="-285750" algn="just">
              <a:lnSpc>
                <a:spcPct val="100000"/>
              </a:lnSpc>
              <a:buFont typeface="Wingdings" pitchFamily="2" charset="2"/>
              <a:buChar char="v"/>
            </a:pPr>
            <a:r>
              <a:rPr lang="en-IN" spc="-1" dirty="0">
                <a:solidFill>
                  <a:srgbClr val="000000"/>
                </a:solidFill>
                <a:latin typeface="Garamond"/>
                <a:ea typeface="DejaVu Sans"/>
              </a:rPr>
              <a:t>The way applications are deployed using a VM/VA has revolutionized from having a farm of physically wired machines serving 1-1 to the same physical machines serving 1-many VM/VA. </a:t>
            </a:r>
          </a:p>
          <a:p>
            <a:pPr marL="285750" indent="-285750" algn="just">
              <a:lnSpc>
                <a:spcPct val="100000"/>
              </a:lnSpc>
              <a:buFont typeface="Wingdings" pitchFamily="2" charset="2"/>
              <a:buChar char="v"/>
            </a:pPr>
            <a:r>
              <a:rPr lang="en-IN" sz="1800" b="0" strike="noStrike" spc="-1" dirty="0">
                <a:solidFill>
                  <a:srgbClr val="000000"/>
                </a:solidFill>
                <a:latin typeface="Garamond"/>
                <a:ea typeface="DejaVu Sans"/>
              </a:rPr>
              <a:t>The idea is tha</a:t>
            </a:r>
            <a:r>
              <a:rPr lang="en-IN" spc="-1" dirty="0">
                <a:solidFill>
                  <a:srgbClr val="000000"/>
                </a:solidFill>
                <a:latin typeface="Garamond"/>
                <a:ea typeface="DejaVu Sans"/>
              </a:rPr>
              <a:t>t the same physical machine can now be used to host many VM/VA using VM management software and SDN over hard-wired physical networks. </a:t>
            </a:r>
          </a:p>
          <a:p>
            <a:pPr marL="285750" indent="-285750" algn="just">
              <a:lnSpc>
                <a:spcPct val="100000"/>
              </a:lnSpc>
              <a:buFont typeface="Wingdings" pitchFamily="2" charset="2"/>
              <a:buChar char="v"/>
            </a:pPr>
            <a:r>
              <a:rPr lang="en-IN" sz="1800" b="0" strike="noStrike" spc="-1" dirty="0">
                <a:solidFill>
                  <a:srgbClr val="000000"/>
                </a:solidFill>
                <a:latin typeface="Garamond"/>
                <a:ea typeface="DejaVu Sans"/>
              </a:rPr>
              <a:t>The hypervisor technology has revolutionized the computation world so much so that it has given birth some of the </a:t>
            </a:r>
            <a:r>
              <a:rPr lang="en-IN" sz="1800" b="0" strike="noStrike" spc="-1" dirty="0" err="1">
                <a:solidFill>
                  <a:srgbClr val="000000"/>
                </a:solidFill>
                <a:latin typeface="Garamond"/>
                <a:ea typeface="DejaVu Sans"/>
              </a:rPr>
              <a:t>gaints</a:t>
            </a:r>
            <a:r>
              <a:rPr lang="en-IN" sz="1800" b="0" strike="noStrike" spc="-1" dirty="0">
                <a:solidFill>
                  <a:srgbClr val="000000"/>
                </a:solidFill>
                <a:latin typeface="Garamond"/>
                <a:ea typeface="DejaVu Sans"/>
              </a:rPr>
              <a:t> in computation like AWS, Azure, </a:t>
            </a:r>
            <a:r>
              <a:rPr lang="en-IN" sz="1800" b="0" strike="noStrike" spc="-1" dirty="0" err="1">
                <a:solidFill>
                  <a:srgbClr val="000000"/>
                </a:solidFill>
                <a:latin typeface="Garamond"/>
                <a:ea typeface="DejaVu Sans"/>
              </a:rPr>
              <a:t>DigitalOcean</a:t>
            </a:r>
            <a:r>
              <a:rPr lang="en-IN" sz="1800" b="0" strike="noStrike" spc="-1" dirty="0">
                <a:solidFill>
                  <a:srgbClr val="000000"/>
                </a:solidFill>
                <a:latin typeface="Garamond"/>
                <a:ea typeface="DejaVu Sans"/>
              </a:rPr>
              <a:t>, Heroku</a:t>
            </a:r>
            <a:r>
              <a:rPr lang="en-IN" spc="-1" dirty="0">
                <a:solidFill>
                  <a:srgbClr val="000000"/>
                </a:solidFill>
                <a:latin typeface="Garamond"/>
                <a:ea typeface="DejaVu Sans"/>
              </a:rPr>
              <a:t> etc.</a:t>
            </a:r>
          </a:p>
          <a:p>
            <a:pPr marL="285750" indent="-285750" algn="just">
              <a:lnSpc>
                <a:spcPct val="100000"/>
              </a:lnSpc>
              <a:buFont typeface="Wingdings" pitchFamily="2" charset="2"/>
              <a:buChar char="v"/>
            </a:pPr>
            <a:r>
              <a:rPr lang="en-IN" sz="1800" b="0" strike="noStrike" spc="-1" dirty="0">
                <a:solidFill>
                  <a:srgbClr val="000000"/>
                </a:solidFill>
                <a:latin typeface="Garamond"/>
                <a:ea typeface="DejaVu Sans"/>
              </a:rPr>
              <a:t>Where once big-data computation was more limited </a:t>
            </a:r>
            <a:r>
              <a:rPr lang="en-IN" spc="-1" dirty="0">
                <a:solidFill>
                  <a:srgbClr val="000000"/>
                </a:solidFill>
                <a:latin typeface="Garamond"/>
                <a:ea typeface="DejaVu Sans"/>
              </a:rPr>
              <a:t>to using Mainframes and Supercomputers, its more become a general commodity that even the tiniest of corporates can afford and on-demand.</a:t>
            </a:r>
            <a:endParaRPr lang="en-IN" sz="1800" b="0" strike="noStrike" spc="-1" dirty="0">
              <a:solidFill>
                <a:srgbClr val="000000"/>
              </a:solidFill>
              <a:latin typeface="Garamond"/>
              <a:ea typeface="DejaVu Sans"/>
            </a:endParaRPr>
          </a:p>
          <a:p>
            <a:pPr marL="285750" indent="-285750" algn="just">
              <a:lnSpc>
                <a:spcPct val="100000"/>
              </a:lnSpc>
              <a:buFont typeface="Wingdings" pitchFamily="2" charset="2"/>
              <a:buChar char="v"/>
            </a:pPr>
            <a:endParaRPr lang="en-IN" sz="1800" b="0" strike="noStrike" spc="-1" dirty="0">
              <a:latin typeface="Arial"/>
            </a:endParaRPr>
          </a:p>
        </p:txBody>
      </p:sp>
      <p:sp>
        <p:nvSpPr>
          <p:cNvPr id="194" name="CustomShape 4"/>
          <p:cNvSpPr/>
          <p:nvPr/>
        </p:nvSpPr>
        <p:spPr>
          <a:xfrm>
            <a:off x="11592000" y="3285000"/>
            <a:ext cx="504720" cy="36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IN" sz="1800" b="0" strike="noStrike" spc="-1" dirty="0">
                <a:solidFill>
                  <a:srgbClr val="FFFFFF"/>
                </a:solidFill>
                <a:latin typeface="Garamond"/>
                <a:ea typeface="DejaVu Sans"/>
              </a:rPr>
              <a:t>23</a:t>
            </a:r>
            <a:endParaRPr lang="en-IN" sz="1800" b="0" strike="noStrike" spc="-1" dirty="0">
              <a:latin typeface="Arial"/>
            </a:endParaRPr>
          </a:p>
        </p:txBody>
      </p:sp>
    </p:spTree>
    <p:extLst>
      <p:ext uri="{BB962C8B-B14F-4D97-AF65-F5344CB8AC3E}">
        <p14:creationId xmlns:p14="http://schemas.microsoft.com/office/powerpoint/2010/main" val="2289309804"/>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 name="CustomShape 1"/>
          <p:cNvSpPr/>
          <p:nvPr/>
        </p:nvSpPr>
        <p:spPr>
          <a:xfrm>
            <a:off x="1295280" y="982080"/>
            <a:ext cx="9599040" cy="1301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IN" sz="4400" spc="-1" dirty="0">
                <a:solidFill>
                  <a:srgbClr val="262626"/>
                </a:solidFill>
                <a:latin typeface="Garamond"/>
                <a:ea typeface="DejaVu Sans"/>
              </a:rPr>
              <a:t>D</a:t>
            </a:r>
            <a:r>
              <a:rPr lang="en-IN" sz="4400" b="0" strike="noStrike" spc="-1" dirty="0">
                <a:solidFill>
                  <a:srgbClr val="262626"/>
                </a:solidFill>
                <a:latin typeface="Garamond"/>
                <a:ea typeface="DejaVu Sans"/>
              </a:rPr>
              <a:t>eploying applications using VM/VA</a:t>
            </a:r>
            <a:endParaRPr lang="en-IN" sz="4400" b="0" strike="noStrike" spc="-1" dirty="0">
              <a:latin typeface="Arial"/>
            </a:endParaRPr>
          </a:p>
        </p:txBody>
      </p:sp>
      <p:sp>
        <p:nvSpPr>
          <p:cNvPr id="192" name="CustomShape 2"/>
          <p:cNvSpPr/>
          <p:nvPr/>
        </p:nvSpPr>
        <p:spPr>
          <a:xfrm>
            <a:off x="2795400" y="6578640"/>
            <a:ext cx="7303680" cy="277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IN" sz="1000" b="0" strike="noStrike" spc="-1">
                <a:solidFill>
                  <a:srgbClr val="000000"/>
                </a:solidFill>
                <a:latin typeface="Garamond"/>
                <a:ea typeface="DejaVu Sans"/>
              </a:rPr>
              <a:t>© Please be shameless to copy any slide you need 😁</a:t>
            </a:r>
            <a:endParaRPr lang="en-IN" sz="1000" b="0" strike="noStrike" spc="-1">
              <a:latin typeface="Arial"/>
            </a:endParaRPr>
          </a:p>
        </p:txBody>
      </p:sp>
      <p:sp>
        <p:nvSpPr>
          <p:cNvPr id="194" name="CustomShape 4"/>
          <p:cNvSpPr/>
          <p:nvPr/>
        </p:nvSpPr>
        <p:spPr>
          <a:xfrm>
            <a:off x="11592000" y="3285000"/>
            <a:ext cx="504720" cy="36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IN" sz="1800" b="0" strike="noStrike" spc="-1" dirty="0">
                <a:solidFill>
                  <a:srgbClr val="FFFFFF"/>
                </a:solidFill>
                <a:latin typeface="Garamond"/>
                <a:ea typeface="DejaVu Sans"/>
              </a:rPr>
              <a:t>24</a:t>
            </a:r>
            <a:endParaRPr lang="en-IN" sz="1800" b="0" strike="noStrike" spc="-1" dirty="0">
              <a:latin typeface="Arial"/>
            </a:endParaRPr>
          </a:p>
        </p:txBody>
      </p:sp>
      <p:sp>
        <p:nvSpPr>
          <p:cNvPr id="2" name="Rounded Rectangle 1">
            <a:extLst>
              <a:ext uri="{FF2B5EF4-FFF2-40B4-BE49-F238E27FC236}">
                <a16:creationId xmlns:a16="http://schemas.microsoft.com/office/drawing/2014/main" id="{5C7D6C0D-DC60-AC4D-A546-19BD50F69689}"/>
              </a:ext>
            </a:extLst>
          </p:cNvPr>
          <p:cNvSpPr/>
          <p:nvPr/>
        </p:nvSpPr>
        <p:spPr>
          <a:xfrm>
            <a:off x="1426866" y="2592475"/>
            <a:ext cx="9467454" cy="3235569"/>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BABC4CF2-093B-094A-AE47-C9D1BA4CBE1B}"/>
              </a:ext>
            </a:extLst>
          </p:cNvPr>
          <p:cNvSpPr txBox="1"/>
          <p:nvPr/>
        </p:nvSpPr>
        <p:spPr>
          <a:xfrm>
            <a:off x="4753345" y="5834010"/>
            <a:ext cx="2682910" cy="369332"/>
          </a:xfrm>
          <a:prstGeom prst="rect">
            <a:avLst/>
          </a:prstGeom>
          <a:noFill/>
        </p:spPr>
        <p:txBody>
          <a:bodyPr wrap="square" rtlCol="0">
            <a:spAutoFit/>
          </a:bodyPr>
          <a:lstStyle/>
          <a:p>
            <a:pPr algn="ctr"/>
            <a:r>
              <a:rPr lang="en-US" dirty="0"/>
              <a:t>Data Center</a:t>
            </a:r>
          </a:p>
        </p:txBody>
      </p:sp>
      <p:sp>
        <p:nvSpPr>
          <p:cNvPr id="5" name="Rectangle 4">
            <a:extLst>
              <a:ext uri="{FF2B5EF4-FFF2-40B4-BE49-F238E27FC236}">
                <a16:creationId xmlns:a16="http://schemas.microsoft.com/office/drawing/2014/main" id="{77C50270-B9B0-9E42-9D09-0DE022123029}"/>
              </a:ext>
            </a:extLst>
          </p:cNvPr>
          <p:cNvSpPr/>
          <p:nvPr/>
        </p:nvSpPr>
        <p:spPr>
          <a:xfrm>
            <a:off x="1617787" y="2883878"/>
            <a:ext cx="2489547" cy="272310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b" anchorCtr="1"/>
          <a:lstStyle/>
          <a:p>
            <a:pPr algn="ctr"/>
            <a:r>
              <a:rPr lang="en-US" dirty="0">
                <a:solidFill>
                  <a:schemeClr val="tx2"/>
                </a:solidFill>
              </a:rPr>
              <a:t>DEV</a:t>
            </a:r>
          </a:p>
        </p:txBody>
      </p:sp>
      <p:sp>
        <p:nvSpPr>
          <p:cNvPr id="10" name="Rectangle 9">
            <a:extLst>
              <a:ext uri="{FF2B5EF4-FFF2-40B4-BE49-F238E27FC236}">
                <a16:creationId xmlns:a16="http://schemas.microsoft.com/office/drawing/2014/main" id="{097020BF-2DD8-234D-9D5C-1DCC9ED7F92C}"/>
              </a:ext>
            </a:extLst>
          </p:cNvPr>
          <p:cNvSpPr/>
          <p:nvPr/>
        </p:nvSpPr>
        <p:spPr>
          <a:xfrm>
            <a:off x="4909844" y="2883878"/>
            <a:ext cx="2489547" cy="2723103"/>
          </a:xfrm>
          <a:prstGeom prst="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b" anchorCtr="1"/>
          <a:lstStyle/>
          <a:p>
            <a:pPr algn="ctr"/>
            <a:r>
              <a:rPr lang="en-US" dirty="0">
                <a:solidFill>
                  <a:schemeClr val="tx2"/>
                </a:solidFill>
              </a:rPr>
              <a:t>STG</a:t>
            </a:r>
          </a:p>
        </p:txBody>
      </p:sp>
      <p:sp>
        <p:nvSpPr>
          <p:cNvPr id="11" name="Rectangle 10">
            <a:extLst>
              <a:ext uri="{FF2B5EF4-FFF2-40B4-BE49-F238E27FC236}">
                <a16:creationId xmlns:a16="http://schemas.microsoft.com/office/drawing/2014/main" id="{448CAF1A-08AA-D946-B59B-F9C1345CDDD8}"/>
              </a:ext>
            </a:extLst>
          </p:cNvPr>
          <p:cNvSpPr/>
          <p:nvPr/>
        </p:nvSpPr>
        <p:spPr>
          <a:xfrm>
            <a:off x="8201901" y="2883878"/>
            <a:ext cx="2489547" cy="2723103"/>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b" anchorCtr="1"/>
          <a:lstStyle/>
          <a:p>
            <a:pPr algn="ctr"/>
            <a:r>
              <a:rPr lang="en-US" dirty="0">
                <a:solidFill>
                  <a:schemeClr val="tx2"/>
                </a:solidFill>
              </a:rPr>
              <a:t>PROD</a:t>
            </a:r>
          </a:p>
        </p:txBody>
      </p:sp>
      <p:cxnSp>
        <p:nvCxnSpPr>
          <p:cNvPr id="8" name="Straight Arrow Connector 7">
            <a:extLst>
              <a:ext uri="{FF2B5EF4-FFF2-40B4-BE49-F238E27FC236}">
                <a16:creationId xmlns:a16="http://schemas.microsoft.com/office/drawing/2014/main" id="{56FD96CF-6941-404C-9C49-4D8CA1B304E0}"/>
              </a:ext>
            </a:extLst>
          </p:cNvPr>
          <p:cNvCxnSpPr/>
          <p:nvPr/>
        </p:nvCxnSpPr>
        <p:spPr>
          <a:xfrm>
            <a:off x="7399391" y="4198025"/>
            <a:ext cx="802510" cy="0"/>
          </a:xfrm>
          <a:prstGeom prst="straightConnector1">
            <a:avLst/>
          </a:prstGeom>
          <a:ln w="698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F8528F1A-6AE3-324E-9307-895947376A5B}"/>
              </a:ext>
            </a:extLst>
          </p:cNvPr>
          <p:cNvCxnSpPr/>
          <p:nvPr/>
        </p:nvCxnSpPr>
        <p:spPr>
          <a:xfrm>
            <a:off x="4107334" y="4210259"/>
            <a:ext cx="802510" cy="0"/>
          </a:xfrm>
          <a:prstGeom prst="straightConnector1">
            <a:avLst/>
          </a:prstGeom>
          <a:ln w="69850">
            <a:tailEnd type="triangl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B9D515DC-FF42-674A-88F1-D67C2429BC6F}"/>
              </a:ext>
            </a:extLst>
          </p:cNvPr>
          <p:cNvPicPr>
            <a:picLocks noChangeAspect="1"/>
          </p:cNvPicPr>
          <p:nvPr/>
        </p:nvPicPr>
        <p:blipFill>
          <a:blip r:embed="rId2"/>
          <a:stretch>
            <a:fillRect/>
          </a:stretch>
        </p:blipFill>
        <p:spPr>
          <a:xfrm>
            <a:off x="1341514" y="2721913"/>
            <a:ext cx="2831650" cy="2831650"/>
          </a:xfrm>
          <a:prstGeom prst="rect">
            <a:avLst/>
          </a:prstGeom>
        </p:spPr>
      </p:pic>
      <p:pic>
        <p:nvPicPr>
          <p:cNvPr id="50" name="Picture 49">
            <a:extLst>
              <a:ext uri="{FF2B5EF4-FFF2-40B4-BE49-F238E27FC236}">
                <a16:creationId xmlns:a16="http://schemas.microsoft.com/office/drawing/2014/main" id="{EE1A6C2C-25E7-234E-9258-66BD689FEF11}"/>
              </a:ext>
            </a:extLst>
          </p:cNvPr>
          <p:cNvPicPr>
            <a:picLocks noChangeAspect="1"/>
          </p:cNvPicPr>
          <p:nvPr/>
        </p:nvPicPr>
        <p:blipFill>
          <a:blip r:embed="rId2"/>
          <a:stretch>
            <a:fillRect/>
          </a:stretch>
        </p:blipFill>
        <p:spPr>
          <a:xfrm>
            <a:off x="4360552" y="2772089"/>
            <a:ext cx="2377591" cy="2377591"/>
          </a:xfrm>
          <a:prstGeom prst="rect">
            <a:avLst/>
          </a:prstGeom>
        </p:spPr>
      </p:pic>
      <p:pic>
        <p:nvPicPr>
          <p:cNvPr id="51" name="Picture 50">
            <a:extLst>
              <a:ext uri="{FF2B5EF4-FFF2-40B4-BE49-F238E27FC236}">
                <a16:creationId xmlns:a16="http://schemas.microsoft.com/office/drawing/2014/main" id="{B4A7A9C1-D5AD-8043-98D7-5A1E87F7D083}"/>
              </a:ext>
            </a:extLst>
          </p:cNvPr>
          <p:cNvPicPr>
            <a:picLocks noChangeAspect="1"/>
          </p:cNvPicPr>
          <p:nvPr/>
        </p:nvPicPr>
        <p:blipFill>
          <a:blip r:embed="rId2"/>
          <a:stretch>
            <a:fillRect/>
          </a:stretch>
        </p:blipFill>
        <p:spPr>
          <a:xfrm>
            <a:off x="5515890" y="2772089"/>
            <a:ext cx="2377591" cy="2377591"/>
          </a:xfrm>
          <a:prstGeom prst="rect">
            <a:avLst/>
          </a:prstGeom>
        </p:spPr>
      </p:pic>
      <p:pic>
        <p:nvPicPr>
          <p:cNvPr id="53" name="Picture 52">
            <a:extLst>
              <a:ext uri="{FF2B5EF4-FFF2-40B4-BE49-F238E27FC236}">
                <a16:creationId xmlns:a16="http://schemas.microsoft.com/office/drawing/2014/main" id="{07C44C78-B8EC-A249-918C-7191E5A484AD}"/>
              </a:ext>
            </a:extLst>
          </p:cNvPr>
          <p:cNvPicPr>
            <a:picLocks noChangeAspect="1"/>
          </p:cNvPicPr>
          <p:nvPr/>
        </p:nvPicPr>
        <p:blipFill>
          <a:blip r:embed="rId2"/>
          <a:stretch>
            <a:fillRect/>
          </a:stretch>
        </p:blipFill>
        <p:spPr>
          <a:xfrm>
            <a:off x="7963817" y="2821435"/>
            <a:ext cx="1083005" cy="1083005"/>
          </a:xfrm>
          <a:prstGeom prst="rect">
            <a:avLst/>
          </a:prstGeom>
        </p:spPr>
      </p:pic>
      <p:pic>
        <p:nvPicPr>
          <p:cNvPr id="54" name="Picture 53">
            <a:extLst>
              <a:ext uri="{FF2B5EF4-FFF2-40B4-BE49-F238E27FC236}">
                <a16:creationId xmlns:a16="http://schemas.microsoft.com/office/drawing/2014/main" id="{10A246D8-ED28-4F42-B24C-091618E4F5B6}"/>
              </a:ext>
            </a:extLst>
          </p:cNvPr>
          <p:cNvPicPr>
            <a:picLocks noChangeAspect="1"/>
          </p:cNvPicPr>
          <p:nvPr/>
        </p:nvPicPr>
        <p:blipFill>
          <a:blip r:embed="rId2"/>
          <a:stretch>
            <a:fillRect/>
          </a:stretch>
        </p:blipFill>
        <p:spPr>
          <a:xfrm>
            <a:off x="8567151" y="2821435"/>
            <a:ext cx="1083005" cy="1083005"/>
          </a:xfrm>
          <a:prstGeom prst="rect">
            <a:avLst/>
          </a:prstGeom>
        </p:spPr>
      </p:pic>
      <p:pic>
        <p:nvPicPr>
          <p:cNvPr id="55" name="Picture 54">
            <a:extLst>
              <a:ext uri="{FF2B5EF4-FFF2-40B4-BE49-F238E27FC236}">
                <a16:creationId xmlns:a16="http://schemas.microsoft.com/office/drawing/2014/main" id="{DC2004AA-A5E8-A549-8EFE-BB5557761399}"/>
              </a:ext>
            </a:extLst>
          </p:cNvPr>
          <p:cNvPicPr>
            <a:picLocks noChangeAspect="1"/>
          </p:cNvPicPr>
          <p:nvPr/>
        </p:nvPicPr>
        <p:blipFill>
          <a:blip r:embed="rId2"/>
          <a:stretch>
            <a:fillRect/>
          </a:stretch>
        </p:blipFill>
        <p:spPr>
          <a:xfrm>
            <a:off x="9190581" y="2821435"/>
            <a:ext cx="1083005" cy="1083005"/>
          </a:xfrm>
          <a:prstGeom prst="rect">
            <a:avLst/>
          </a:prstGeom>
        </p:spPr>
      </p:pic>
      <p:pic>
        <p:nvPicPr>
          <p:cNvPr id="59" name="Picture 58">
            <a:extLst>
              <a:ext uri="{FF2B5EF4-FFF2-40B4-BE49-F238E27FC236}">
                <a16:creationId xmlns:a16="http://schemas.microsoft.com/office/drawing/2014/main" id="{FA39C502-E41E-1043-AAB0-E41EB5C54F33}"/>
              </a:ext>
            </a:extLst>
          </p:cNvPr>
          <p:cNvPicPr>
            <a:picLocks noChangeAspect="1"/>
          </p:cNvPicPr>
          <p:nvPr/>
        </p:nvPicPr>
        <p:blipFill>
          <a:blip r:embed="rId2"/>
          <a:stretch>
            <a:fillRect/>
          </a:stretch>
        </p:blipFill>
        <p:spPr>
          <a:xfrm>
            <a:off x="9827385" y="2821434"/>
            <a:ext cx="1083005" cy="1083005"/>
          </a:xfrm>
          <a:prstGeom prst="rect">
            <a:avLst/>
          </a:prstGeom>
        </p:spPr>
      </p:pic>
      <p:pic>
        <p:nvPicPr>
          <p:cNvPr id="60" name="Picture 59">
            <a:extLst>
              <a:ext uri="{FF2B5EF4-FFF2-40B4-BE49-F238E27FC236}">
                <a16:creationId xmlns:a16="http://schemas.microsoft.com/office/drawing/2014/main" id="{BA5B81F4-9BEC-0145-9894-E853D8BAB5BD}"/>
              </a:ext>
            </a:extLst>
          </p:cNvPr>
          <p:cNvPicPr>
            <a:picLocks noChangeAspect="1"/>
          </p:cNvPicPr>
          <p:nvPr/>
        </p:nvPicPr>
        <p:blipFill>
          <a:blip r:embed="rId2"/>
          <a:stretch>
            <a:fillRect/>
          </a:stretch>
        </p:blipFill>
        <p:spPr>
          <a:xfrm>
            <a:off x="7941486" y="3966882"/>
            <a:ext cx="1083005" cy="1083005"/>
          </a:xfrm>
          <a:prstGeom prst="rect">
            <a:avLst/>
          </a:prstGeom>
        </p:spPr>
      </p:pic>
      <p:pic>
        <p:nvPicPr>
          <p:cNvPr id="61" name="Picture 60">
            <a:extLst>
              <a:ext uri="{FF2B5EF4-FFF2-40B4-BE49-F238E27FC236}">
                <a16:creationId xmlns:a16="http://schemas.microsoft.com/office/drawing/2014/main" id="{79776C0B-EC53-A84D-9DAE-66B90B865199}"/>
              </a:ext>
            </a:extLst>
          </p:cNvPr>
          <p:cNvPicPr>
            <a:picLocks noChangeAspect="1"/>
          </p:cNvPicPr>
          <p:nvPr/>
        </p:nvPicPr>
        <p:blipFill>
          <a:blip r:embed="rId2"/>
          <a:stretch>
            <a:fillRect/>
          </a:stretch>
        </p:blipFill>
        <p:spPr>
          <a:xfrm>
            <a:off x="8544820" y="3966882"/>
            <a:ext cx="1083005" cy="1083005"/>
          </a:xfrm>
          <a:prstGeom prst="rect">
            <a:avLst/>
          </a:prstGeom>
        </p:spPr>
      </p:pic>
      <p:pic>
        <p:nvPicPr>
          <p:cNvPr id="62" name="Picture 61">
            <a:extLst>
              <a:ext uri="{FF2B5EF4-FFF2-40B4-BE49-F238E27FC236}">
                <a16:creationId xmlns:a16="http://schemas.microsoft.com/office/drawing/2014/main" id="{0BA47F07-B7DB-914D-BEBD-F5D7FA0B6B53}"/>
              </a:ext>
            </a:extLst>
          </p:cNvPr>
          <p:cNvPicPr>
            <a:picLocks noChangeAspect="1"/>
          </p:cNvPicPr>
          <p:nvPr/>
        </p:nvPicPr>
        <p:blipFill>
          <a:blip r:embed="rId2"/>
          <a:stretch>
            <a:fillRect/>
          </a:stretch>
        </p:blipFill>
        <p:spPr>
          <a:xfrm>
            <a:off x="9168250" y="3966882"/>
            <a:ext cx="1083005" cy="1083005"/>
          </a:xfrm>
          <a:prstGeom prst="rect">
            <a:avLst/>
          </a:prstGeom>
        </p:spPr>
      </p:pic>
      <p:pic>
        <p:nvPicPr>
          <p:cNvPr id="63" name="Picture 62">
            <a:extLst>
              <a:ext uri="{FF2B5EF4-FFF2-40B4-BE49-F238E27FC236}">
                <a16:creationId xmlns:a16="http://schemas.microsoft.com/office/drawing/2014/main" id="{69218F37-BABE-7B48-AEF5-5228332EB162}"/>
              </a:ext>
            </a:extLst>
          </p:cNvPr>
          <p:cNvPicPr>
            <a:picLocks noChangeAspect="1"/>
          </p:cNvPicPr>
          <p:nvPr/>
        </p:nvPicPr>
        <p:blipFill>
          <a:blip r:embed="rId2"/>
          <a:stretch>
            <a:fillRect/>
          </a:stretch>
        </p:blipFill>
        <p:spPr>
          <a:xfrm>
            <a:off x="9805054" y="3966881"/>
            <a:ext cx="1083005" cy="1083005"/>
          </a:xfrm>
          <a:prstGeom prst="rect">
            <a:avLst/>
          </a:prstGeom>
        </p:spPr>
      </p:pic>
    </p:spTree>
    <p:extLst>
      <p:ext uri="{BB962C8B-B14F-4D97-AF65-F5344CB8AC3E}">
        <p14:creationId xmlns:p14="http://schemas.microsoft.com/office/powerpoint/2010/main" val="4211945605"/>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 name="CustomShape 1"/>
          <p:cNvSpPr/>
          <p:nvPr/>
        </p:nvSpPr>
        <p:spPr>
          <a:xfrm>
            <a:off x="1295280" y="982080"/>
            <a:ext cx="9599040" cy="1301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IN" sz="4400" b="0" strike="noStrike" spc="-1" dirty="0">
                <a:solidFill>
                  <a:srgbClr val="262626"/>
                </a:solidFill>
                <a:latin typeface="Garamond"/>
                <a:ea typeface="DejaVu Sans"/>
              </a:rPr>
              <a:t>Deploying applications using containers</a:t>
            </a:r>
            <a:endParaRPr lang="en-IN" sz="4400" b="0" strike="noStrike" spc="-1" dirty="0">
              <a:latin typeface="Arial"/>
            </a:endParaRPr>
          </a:p>
        </p:txBody>
      </p:sp>
      <p:sp>
        <p:nvSpPr>
          <p:cNvPr id="192" name="CustomShape 2"/>
          <p:cNvSpPr/>
          <p:nvPr/>
        </p:nvSpPr>
        <p:spPr>
          <a:xfrm>
            <a:off x="2795400" y="6578640"/>
            <a:ext cx="7303680" cy="277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IN" sz="1000" b="0" strike="noStrike" spc="-1">
                <a:solidFill>
                  <a:srgbClr val="000000"/>
                </a:solidFill>
                <a:latin typeface="Garamond"/>
                <a:ea typeface="DejaVu Sans"/>
              </a:rPr>
              <a:t>© Please be shameless to copy any slide you need 😁</a:t>
            </a:r>
            <a:endParaRPr lang="en-IN" sz="1000" b="0" strike="noStrike" spc="-1">
              <a:latin typeface="Arial"/>
            </a:endParaRPr>
          </a:p>
        </p:txBody>
      </p:sp>
      <p:sp>
        <p:nvSpPr>
          <p:cNvPr id="193" name="CustomShape 3"/>
          <p:cNvSpPr/>
          <p:nvPr/>
        </p:nvSpPr>
        <p:spPr>
          <a:xfrm>
            <a:off x="1404000" y="2664360"/>
            <a:ext cx="9430920" cy="3441972"/>
          </a:xfrm>
          <a:prstGeom prst="rect">
            <a:avLst/>
          </a:prstGeom>
          <a:noFill/>
          <a:ln w="12600" cap="rnd">
            <a:solidFill>
              <a:srgbClr val="000000"/>
            </a:solidFill>
            <a:custDash>
              <a:ds d="700000" sp="300000"/>
              <a:ds d="700000" sp="300000"/>
              <a:ds d="700000" sp="300000"/>
              <a:ds d="100000" sp="300000"/>
              <a:ds d="100000" sp="300000"/>
            </a:custDash>
            <a:round/>
          </a:ln>
        </p:spPr>
        <p:style>
          <a:lnRef idx="0">
            <a:scrgbClr r="0" g="0" b="0"/>
          </a:lnRef>
          <a:fillRef idx="0">
            <a:scrgbClr r="0" g="0" b="0"/>
          </a:fillRef>
          <a:effectRef idx="0">
            <a:scrgbClr r="0" g="0" b="0"/>
          </a:effectRef>
          <a:fontRef idx="minor"/>
        </p:style>
        <p:txBody>
          <a:bodyPr lIns="96120" tIns="51120" rIns="96120" bIns="51120"/>
          <a:lstStyle/>
          <a:p>
            <a:pPr marL="285750" indent="-285750" algn="just">
              <a:lnSpc>
                <a:spcPct val="100000"/>
              </a:lnSpc>
              <a:buFont typeface="Wingdings" pitchFamily="2" charset="2"/>
              <a:buChar char="v"/>
            </a:pPr>
            <a:r>
              <a:rPr lang="en-IN" sz="1800" b="0" strike="noStrike" spc="-1" dirty="0">
                <a:solidFill>
                  <a:srgbClr val="000000"/>
                </a:solidFill>
                <a:latin typeface="Garamond"/>
                <a:ea typeface="DejaVu Sans"/>
              </a:rPr>
              <a:t>Containers have taken the computation a step further by</a:t>
            </a:r>
            <a:r>
              <a:rPr lang="en-IN" spc="-1" dirty="0">
                <a:solidFill>
                  <a:srgbClr val="000000"/>
                </a:solidFill>
                <a:latin typeface="Garamond"/>
                <a:ea typeface="DejaVu Sans"/>
              </a:rPr>
              <a:t> slicing the use of VM/VA even further and bringing fine-grained and coarse-grained control of how much computation a individual service would need. </a:t>
            </a:r>
          </a:p>
          <a:p>
            <a:pPr marL="285750" indent="-285750" algn="just">
              <a:lnSpc>
                <a:spcPct val="100000"/>
              </a:lnSpc>
              <a:buFont typeface="Wingdings" pitchFamily="2" charset="2"/>
              <a:buChar char="v"/>
            </a:pPr>
            <a:r>
              <a:rPr lang="en-IN" sz="1800" b="0" strike="noStrike" spc="-1" dirty="0">
                <a:solidFill>
                  <a:srgbClr val="000000"/>
                </a:solidFill>
                <a:latin typeface="Garamond"/>
                <a:ea typeface="DejaVu Sans"/>
              </a:rPr>
              <a:t>IoT </a:t>
            </a:r>
            <a:r>
              <a:rPr lang="en-IN" spc="-1" dirty="0">
                <a:solidFill>
                  <a:srgbClr val="000000"/>
                </a:solidFill>
                <a:latin typeface="Garamond"/>
                <a:ea typeface="DejaVu Sans"/>
              </a:rPr>
              <a:t>would be the real benefactor of cloud computation using containerization. </a:t>
            </a:r>
          </a:p>
          <a:p>
            <a:pPr marL="285750" indent="-285750" algn="just">
              <a:lnSpc>
                <a:spcPct val="100000"/>
              </a:lnSpc>
              <a:buFont typeface="Wingdings" pitchFamily="2" charset="2"/>
              <a:buChar char="v"/>
            </a:pPr>
            <a:r>
              <a:rPr lang="en-IN" sz="1800" b="0" strike="noStrike" spc="-1" dirty="0">
                <a:solidFill>
                  <a:srgbClr val="000000"/>
                </a:solidFill>
                <a:latin typeface="Garamond"/>
                <a:ea typeface="DejaVu Sans"/>
              </a:rPr>
              <a:t>Some of </a:t>
            </a:r>
            <a:r>
              <a:rPr lang="en-IN" spc="-1" dirty="0">
                <a:solidFill>
                  <a:srgbClr val="000000"/>
                </a:solidFill>
                <a:latin typeface="Garamond"/>
                <a:ea typeface="DejaVu Sans"/>
              </a:rPr>
              <a:t>the cloud computation services have stepped onto providing serverless applications like Amazon Lambda, Azure Functions etc. </a:t>
            </a:r>
          </a:p>
          <a:p>
            <a:pPr marL="285750" indent="-285750" algn="just">
              <a:lnSpc>
                <a:spcPct val="100000"/>
              </a:lnSpc>
              <a:buFont typeface="Wingdings" pitchFamily="2" charset="2"/>
              <a:buChar char="v"/>
            </a:pPr>
            <a:r>
              <a:rPr lang="en-IN" sz="1800" b="0" strike="noStrike" spc="-1" dirty="0">
                <a:solidFill>
                  <a:srgbClr val="000000"/>
                </a:solidFill>
                <a:latin typeface="Garamond"/>
                <a:ea typeface="DejaVu Sans"/>
              </a:rPr>
              <a:t>Serverless architecture simplifies service orchestration to the best.</a:t>
            </a:r>
          </a:p>
          <a:p>
            <a:pPr marL="285750" indent="-285750" algn="just">
              <a:lnSpc>
                <a:spcPct val="100000"/>
              </a:lnSpc>
              <a:buFont typeface="Wingdings" pitchFamily="2" charset="2"/>
              <a:buChar char="v"/>
            </a:pPr>
            <a:endParaRPr lang="en-IN" sz="1800" b="0" strike="noStrike" spc="-1" dirty="0">
              <a:latin typeface="Arial"/>
            </a:endParaRPr>
          </a:p>
        </p:txBody>
      </p:sp>
      <p:sp>
        <p:nvSpPr>
          <p:cNvPr id="194" name="CustomShape 4"/>
          <p:cNvSpPr/>
          <p:nvPr/>
        </p:nvSpPr>
        <p:spPr>
          <a:xfrm>
            <a:off x="11592000" y="3285000"/>
            <a:ext cx="504720" cy="36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IN" sz="1800" b="0" strike="noStrike" spc="-1" dirty="0">
                <a:solidFill>
                  <a:srgbClr val="FFFFFF"/>
                </a:solidFill>
                <a:latin typeface="Garamond"/>
                <a:ea typeface="DejaVu Sans"/>
              </a:rPr>
              <a:t>25</a:t>
            </a:r>
            <a:endParaRPr lang="en-IN" sz="1800" b="0" strike="noStrike" spc="-1" dirty="0">
              <a:latin typeface="Arial"/>
            </a:endParaRPr>
          </a:p>
        </p:txBody>
      </p:sp>
    </p:spTree>
    <p:extLst>
      <p:ext uri="{BB962C8B-B14F-4D97-AF65-F5344CB8AC3E}">
        <p14:creationId xmlns:p14="http://schemas.microsoft.com/office/powerpoint/2010/main" val="2278230848"/>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 name="CustomShape 1"/>
          <p:cNvSpPr/>
          <p:nvPr/>
        </p:nvSpPr>
        <p:spPr>
          <a:xfrm>
            <a:off x="1295280" y="982080"/>
            <a:ext cx="9599040" cy="1301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IN" sz="4400" b="0" strike="noStrike" spc="-1">
                <a:solidFill>
                  <a:srgbClr val="262626"/>
                </a:solidFill>
                <a:latin typeface="Garamond"/>
                <a:ea typeface="DejaVu Sans"/>
              </a:rPr>
              <a:t>Online articles to read</a:t>
            </a:r>
            <a:endParaRPr lang="en-IN" sz="4400" b="0" strike="noStrike" spc="-1">
              <a:latin typeface="Arial"/>
            </a:endParaRPr>
          </a:p>
        </p:txBody>
      </p:sp>
      <p:sp>
        <p:nvSpPr>
          <p:cNvPr id="196" name="CustomShape 2"/>
          <p:cNvSpPr/>
          <p:nvPr/>
        </p:nvSpPr>
        <p:spPr>
          <a:xfrm>
            <a:off x="2795400" y="6578640"/>
            <a:ext cx="7303680" cy="277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IN" sz="1000" b="0" strike="noStrike" spc="-1">
                <a:solidFill>
                  <a:srgbClr val="000000"/>
                </a:solidFill>
                <a:latin typeface="Garamond"/>
                <a:ea typeface="DejaVu Sans"/>
              </a:rPr>
              <a:t>© Please be shameless to copy any slide you need 😁</a:t>
            </a:r>
            <a:endParaRPr lang="en-IN" sz="1000" b="0" strike="noStrike" spc="-1">
              <a:latin typeface="Arial"/>
            </a:endParaRPr>
          </a:p>
        </p:txBody>
      </p:sp>
      <p:sp>
        <p:nvSpPr>
          <p:cNvPr id="197" name="CustomShape 3"/>
          <p:cNvSpPr/>
          <p:nvPr/>
        </p:nvSpPr>
        <p:spPr>
          <a:xfrm>
            <a:off x="1440000" y="2664360"/>
            <a:ext cx="9358920" cy="3454560"/>
          </a:xfrm>
          <a:prstGeom prst="rect">
            <a:avLst/>
          </a:prstGeom>
          <a:noFill/>
          <a:ln w="12600" cap="rnd">
            <a:solidFill>
              <a:srgbClr val="000000"/>
            </a:solidFill>
            <a:custDash>
              <a:ds d="700000" sp="300000"/>
              <a:ds d="700000" sp="300000"/>
              <a:ds d="700000" sp="300000"/>
              <a:ds d="100000" sp="300000"/>
              <a:ds d="100000" sp="300000"/>
            </a:custDash>
            <a:round/>
          </a:ln>
        </p:spPr>
        <p:style>
          <a:lnRef idx="0">
            <a:scrgbClr r="0" g="0" b="0"/>
          </a:lnRef>
          <a:fillRef idx="0">
            <a:scrgbClr r="0" g="0" b="0"/>
          </a:fillRef>
          <a:effectRef idx="0">
            <a:scrgbClr r="0" g="0" b="0"/>
          </a:effectRef>
          <a:fontRef idx="minor"/>
        </p:style>
        <p:txBody>
          <a:bodyPr lIns="96120" tIns="51120" rIns="96120" bIns="51120"/>
          <a:lstStyle/>
          <a:p>
            <a:pPr marL="216000" indent="-214920" algn="just">
              <a:lnSpc>
                <a:spcPct val="100000"/>
              </a:lnSpc>
              <a:buClr>
                <a:srgbClr val="000000"/>
              </a:buClr>
              <a:buFont typeface="Wingdings" charset="2"/>
              <a:buChar char=""/>
            </a:pPr>
            <a:r>
              <a:rPr lang="en-IN" sz="1100" b="0" u="sng" strike="noStrike" spc="-1" dirty="0">
                <a:solidFill>
                  <a:srgbClr val="0000FF"/>
                </a:solidFill>
                <a:uFillTx/>
                <a:latin typeface="Garamond"/>
                <a:ea typeface="DejaVu Sans"/>
                <a:hlinkClick r:id="rId2"/>
              </a:rPr>
              <a:t>https://docs.docker.com/compose/rails/</a:t>
            </a:r>
            <a:endParaRPr lang="en-IN" sz="1100" b="0" strike="noStrike" spc="-1" dirty="0">
              <a:latin typeface="Arial"/>
            </a:endParaRPr>
          </a:p>
          <a:p>
            <a:pPr marL="216000" indent="-214920" algn="just">
              <a:lnSpc>
                <a:spcPct val="100000"/>
              </a:lnSpc>
              <a:buClr>
                <a:srgbClr val="000000"/>
              </a:buClr>
              <a:buFont typeface="Wingdings" charset="2"/>
              <a:buChar char=""/>
            </a:pPr>
            <a:r>
              <a:rPr lang="en-IN" sz="1100" b="0" u="sng" strike="noStrike" spc="-1" dirty="0">
                <a:solidFill>
                  <a:srgbClr val="0000FF"/>
                </a:solidFill>
                <a:uFillTx/>
                <a:latin typeface="Garamond"/>
                <a:ea typeface="DejaVu Sans"/>
                <a:hlinkClick r:id="rId3"/>
              </a:rPr>
              <a:t>http://etherealmind.com/basics-docker-containers-hypervisors-coreos/</a:t>
            </a:r>
            <a:endParaRPr lang="en-IN" sz="1100" b="0" strike="noStrike" spc="-1" dirty="0">
              <a:latin typeface="Arial"/>
            </a:endParaRPr>
          </a:p>
          <a:p>
            <a:pPr marL="216000" indent="-214920" algn="just">
              <a:lnSpc>
                <a:spcPct val="100000"/>
              </a:lnSpc>
              <a:buClr>
                <a:srgbClr val="000000"/>
              </a:buClr>
              <a:buFont typeface="Wingdings" charset="2"/>
              <a:buChar char=""/>
            </a:pPr>
            <a:r>
              <a:rPr lang="en-IN" sz="1100" b="0" u="sng" strike="noStrike" spc="-1" dirty="0">
                <a:solidFill>
                  <a:srgbClr val="0000FF"/>
                </a:solidFill>
                <a:uFillTx/>
                <a:latin typeface="Garamond"/>
                <a:ea typeface="DejaVu Sans"/>
                <a:hlinkClick r:id="rId4"/>
              </a:rPr>
              <a:t>https://github.com/veggiemonk/awesome-docker</a:t>
            </a:r>
            <a:endParaRPr lang="en-IN" sz="1100" b="0" strike="noStrike" spc="-1" dirty="0">
              <a:latin typeface="Arial"/>
            </a:endParaRPr>
          </a:p>
          <a:p>
            <a:pPr marL="216000" indent="-214920" algn="just">
              <a:lnSpc>
                <a:spcPct val="100000"/>
              </a:lnSpc>
              <a:buClr>
                <a:srgbClr val="000000"/>
              </a:buClr>
              <a:buFont typeface="Wingdings" charset="2"/>
              <a:buChar char=""/>
            </a:pPr>
            <a:r>
              <a:rPr lang="en-IN" sz="1100" b="0" u="sng" strike="noStrike" spc="-1" dirty="0">
                <a:solidFill>
                  <a:srgbClr val="0000FF"/>
                </a:solidFill>
                <a:uFillTx/>
                <a:latin typeface="Garamond"/>
                <a:ea typeface="DejaVu Sans"/>
                <a:hlinkClick r:id="rId5"/>
              </a:rPr>
              <a:t>https://devopscube.com/what-is-docker/</a:t>
            </a:r>
            <a:endParaRPr lang="en-IN" sz="1100" b="0" strike="noStrike" spc="-1" dirty="0">
              <a:latin typeface="Arial"/>
            </a:endParaRPr>
          </a:p>
          <a:p>
            <a:pPr marL="216000" indent="-214920" algn="just">
              <a:lnSpc>
                <a:spcPct val="100000"/>
              </a:lnSpc>
              <a:buClr>
                <a:srgbClr val="000000"/>
              </a:buClr>
              <a:buFont typeface="Wingdings" charset="2"/>
              <a:buChar char=""/>
            </a:pPr>
            <a:r>
              <a:rPr lang="en-IN" sz="1100" b="0" u="sng" strike="noStrike" spc="-1" dirty="0">
                <a:solidFill>
                  <a:srgbClr val="0000FF"/>
                </a:solidFill>
                <a:uFillTx/>
                <a:latin typeface="Garamond"/>
                <a:ea typeface="DejaVu Sans"/>
                <a:hlinkClick r:id="rId6"/>
              </a:rPr>
              <a:t>https://docker-curriculum.com/</a:t>
            </a:r>
            <a:endParaRPr lang="en-IN" sz="1100" b="0" strike="noStrike" spc="-1" dirty="0">
              <a:latin typeface="Arial"/>
            </a:endParaRPr>
          </a:p>
          <a:p>
            <a:pPr marL="216000" indent="-214920" algn="just">
              <a:lnSpc>
                <a:spcPct val="100000"/>
              </a:lnSpc>
              <a:buClr>
                <a:srgbClr val="000000"/>
              </a:buClr>
              <a:buFont typeface="Wingdings" charset="2"/>
              <a:buChar char=""/>
            </a:pPr>
            <a:r>
              <a:rPr lang="en-IN" sz="1100" b="0" u="sng" strike="noStrike" spc="-1" dirty="0">
                <a:solidFill>
                  <a:srgbClr val="0000FF"/>
                </a:solidFill>
                <a:uFillTx/>
                <a:latin typeface="Garamond"/>
                <a:ea typeface="DejaVu Sans"/>
                <a:hlinkClick r:id="rId7"/>
              </a:rPr>
              <a:t>https://semaphoreci.com/community/tutorials/dockerizing-a-ruby-on-rails-application</a:t>
            </a:r>
            <a:endParaRPr lang="en-IN" sz="1100" b="0" strike="noStrike" spc="-1" dirty="0">
              <a:latin typeface="Arial"/>
            </a:endParaRPr>
          </a:p>
          <a:p>
            <a:pPr marL="216000" indent="-214920" algn="just">
              <a:lnSpc>
                <a:spcPct val="100000"/>
              </a:lnSpc>
              <a:buClr>
                <a:srgbClr val="000000"/>
              </a:buClr>
              <a:buFont typeface="Wingdings" charset="2"/>
              <a:buChar char=""/>
            </a:pPr>
            <a:r>
              <a:rPr lang="en-IN" sz="1100" b="0" u="sng" strike="noStrike" spc="-1" dirty="0">
                <a:solidFill>
                  <a:srgbClr val="0000FF"/>
                </a:solidFill>
                <a:uFillTx/>
                <a:latin typeface="Garamond"/>
                <a:ea typeface="DejaVu Sans"/>
                <a:hlinkClick r:id="rId8"/>
              </a:rPr>
              <a:t>https://blog.codeship.com/running-rails-development-environment-docker/</a:t>
            </a:r>
            <a:endParaRPr lang="en-IN" sz="1100" b="0" strike="noStrike" spc="-1" dirty="0">
              <a:latin typeface="Arial"/>
            </a:endParaRPr>
          </a:p>
          <a:p>
            <a:pPr marL="216000" indent="-214920" algn="just">
              <a:lnSpc>
                <a:spcPct val="100000"/>
              </a:lnSpc>
              <a:buClr>
                <a:srgbClr val="000000"/>
              </a:buClr>
              <a:buFont typeface="Wingdings" charset="2"/>
              <a:buChar char=""/>
            </a:pPr>
            <a:r>
              <a:rPr lang="en-IN" sz="1100" b="0" u="sng" strike="noStrike" spc="-1" dirty="0">
                <a:solidFill>
                  <a:srgbClr val="0000FF"/>
                </a:solidFill>
                <a:uFillTx/>
                <a:latin typeface="Garamond"/>
                <a:ea typeface="DejaVu Sans"/>
                <a:hlinkClick r:id="rId9"/>
              </a:rPr>
              <a:t>https://robots.thoughtbot.com/rails-on-docker</a:t>
            </a:r>
            <a:endParaRPr lang="en-IN" sz="1100" b="0" strike="noStrike" spc="-1" dirty="0">
              <a:latin typeface="Arial"/>
            </a:endParaRPr>
          </a:p>
          <a:p>
            <a:pPr marL="216000" indent="-214920" algn="just">
              <a:lnSpc>
                <a:spcPct val="100000"/>
              </a:lnSpc>
              <a:buClr>
                <a:srgbClr val="000000"/>
              </a:buClr>
              <a:buFont typeface="Wingdings" charset="2"/>
              <a:buChar char=""/>
            </a:pPr>
            <a:r>
              <a:rPr lang="en-IN" sz="1100" b="0" u="sng" strike="noStrike" spc="-1" dirty="0">
                <a:solidFill>
                  <a:srgbClr val="0000FF"/>
                </a:solidFill>
                <a:uFillTx/>
                <a:latin typeface="Garamond"/>
                <a:ea typeface="DejaVu Sans"/>
                <a:hlinkClick r:id="rId10"/>
              </a:rPr>
              <a:t>https://nickjanetakis.com/blog/dockerize-a-rails-5-postgres-redis-sidekiq-action-cable-app-with-docker-compose</a:t>
            </a:r>
            <a:endParaRPr lang="en-IN" sz="1100" b="0" strike="noStrike" spc="-1" dirty="0">
              <a:latin typeface="Arial"/>
            </a:endParaRPr>
          </a:p>
          <a:p>
            <a:pPr marL="216000" indent="-214920" algn="just">
              <a:lnSpc>
                <a:spcPct val="100000"/>
              </a:lnSpc>
              <a:buClr>
                <a:srgbClr val="000000"/>
              </a:buClr>
              <a:buFont typeface="Wingdings" charset="2"/>
              <a:buChar char=""/>
            </a:pPr>
            <a:r>
              <a:rPr lang="en-IN" sz="1100" b="0" u="sng" strike="noStrike" spc="-1" dirty="0">
                <a:solidFill>
                  <a:srgbClr val="0000FF"/>
                </a:solidFill>
                <a:uFillTx/>
                <a:latin typeface="Garamond"/>
                <a:ea typeface="DejaVu Sans"/>
                <a:hlinkClick r:id="rId11"/>
              </a:rPr>
              <a:t>https://github.com/ledermann/docker-rails</a:t>
            </a:r>
            <a:r>
              <a:rPr lang="en-IN" sz="1100" b="0" strike="noStrike" spc="-1" dirty="0">
                <a:solidFill>
                  <a:srgbClr val="000000"/>
                </a:solidFill>
                <a:latin typeface="Garamond"/>
                <a:ea typeface="DejaVu Sans"/>
              </a:rPr>
              <a:t> - </a:t>
            </a:r>
            <a:r>
              <a:rPr lang="en-IN" sz="1100" b="0" u="sng" strike="noStrike" spc="-1" dirty="0">
                <a:solidFill>
                  <a:srgbClr val="0000FF"/>
                </a:solidFill>
                <a:uFillTx/>
                <a:latin typeface="Garamond"/>
                <a:ea typeface="DejaVu Sans"/>
                <a:hlinkClick r:id="rId12"/>
              </a:rPr>
              <a:t>https://docker-rails.georg-ledermann.de/</a:t>
            </a:r>
            <a:endParaRPr lang="en-IN" sz="1100" b="0" strike="noStrike" spc="-1" dirty="0">
              <a:latin typeface="Arial"/>
            </a:endParaRPr>
          </a:p>
          <a:p>
            <a:pPr marL="216000" indent="-214920" algn="just">
              <a:lnSpc>
                <a:spcPct val="100000"/>
              </a:lnSpc>
              <a:buClr>
                <a:srgbClr val="000000"/>
              </a:buClr>
              <a:buFont typeface="Wingdings" charset="2"/>
              <a:buChar char=""/>
            </a:pPr>
            <a:r>
              <a:rPr lang="en-IN" sz="1100" b="0" u="sng" strike="noStrike" spc="-1" dirty="0">
                <a:solidFill>
                  <a:srgbClr val="0000FF"/>
                </a:solidFill>
                <a:uFillTx/>
                <a:latin typeface="Garamond"/>
                <a:ea typeface="DejaVu Sans"/>
                <a:hlinkClick r:id="rId13"/>
              </a:rPr>
              <a:t>https://medium.com/travis-on-docker/how-to-dockerize-your-ruby-on-rails-app-690b516cd872</a:t>
            </a:r>
            <a:endParaRPr lang="en-IN" sz="1100" u="sng" spc="-1" dirty="0">
              <a:solidFill>
                <a:srgbClr val="0000FF"/>
              </a:solidFill>
              <a:uFillTx/>
              <a:latin typeface="Arial"/>
              <a:ea typeface="DejaVu Sans"/>
            </a:endParaRPr>
          </a:p>
          <a:p>
            <a:pPr marL="216000" indent="-214920" algn="just">
              <a:lnSpc>
                <a:spcPct val="100000"/>
              </a:lnSpc>
              <a:buClr>
                <a:srgbClr val="000000"/>
              </a:buClr>
              <a:buFont typeface="Wingdings" charset="2"/>
              <a:buChar char=""/>
            </a:pPr>
            <a:r>
              <a:rPr lang="en-IN" sz="1100" spc="-1" dirty="0">
                <a:latin typeface="Garamond" panose="02020404030301010803" pitchFamily="18" charset="0"/>
                <a:hlinkClick r:id="rId14"/>
              </a:rPr>
              <a:t>https://www.xoriant.com/blog/cloud-infrastructure/introduction-kubernetes.html</a:t>
            </a:r>
            <a:endParaRPr lang="en-IN" sz="1100" spc="-1" dirty="0">
              <a:latin typeface="Garamond" panose="02020404030301010803" pitchFamily="18" charset="0"/>
            </a:endParaRPr>
          </a:p>
          <a:p>
            <a:pPr marL="216000" indent="-214920" algn="just">
              <a:lnSpc>
                <a:spcPct val="100000"/>
              </a:lnSpc>
              <a:buClr>
                <a:srgbClr val="000000"/>
              </a:buClr>
              <a:buFont typeface="Wingdings" charset="2"/>
              <a:buChar char=""/>
            </a:pPr>
            <a:r>
              <a:rPr lang="en-IN" sz="1100" spc="-1" dirty="0">
                <a:latin typeface="Garamond" panose="02020404030301010803" pitchFamily="18" charset="0"/>
                <a:hlinkClick r:id="rId15"/>
              </a:rPr>
              <a:t>https://www.xoriant.com/blog/cloud-infrastructure/introduction-kubernetes-building-blocks.html</a:t>
            </a:r>
            <a:endParaRPr lang="en-IN" sz="1100" spc="-1" dirty="0">
              <a:latin typeface="Garamond" panose="02020404030301010803" pitchFamily="18" charset="0"/>
            </a:endParaRPr>
          </a:p>
          <a:p>
            <a:pPr marL="216000" indent="-214920" algn="just">
              <a:lnSpc>
                <a:spcPct val="100000"/>
              </a:lnSpc>
              <a:buClr>
                <a:srgbClr val="000000"/>
              </a:buClr>
              <a:buFont typeface="Wingdings" charset="2"/>
              <a:buChar char=""/>
            </a:pPr>
            <a:endParaRPr lang="en-IN" sz="1100" spc="-1" dirty="0">
              <a:latin typeface="Garamond" panose="02020404030301010803" pitchFamily="18" charset="0"/>
            </a:endParaRPr>
          </a:p>
          <a:p>
            <a:pPr marL="216000" indent="-214920" algn="just">
              <a:lnSpc>
                <a:spcPct val="100000"/>
              </a:lnSpc>
              <a:buClr>
                <a:srgbClr val="000000"/>
              </a:buClr>
              <a:buFont typeface="Wingdings" charset="2"/>
              <a:buChar char=""/>
            </a:pPr>
            <a:endParaRPr lang="en-IN" sz="1100" b="0" strike="noStrike" spc="-1" dirty="0">
              <a:latin typeface="Arial"/>
            </a:endParaRPr>
          </a:p>
        </p:txBody>
      </p:sp>
      <p:sp>
        <p:nvSpPr>
          <p:cNvPr id="198" name="CustomShape 4"/>
          <p:cNvSpPr/>
          <p:nvPr/>
        </p:nvSpPr>
        <p:spPr>
          <a:xfrm>
            <a:off x="11592000" y="3285000"/>
            <a:ext cx="504720" cy="36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IN" sz="1800" b="0" strike="noStrike" spc="-1" dirty="0">
                <a:solidFill>
                  <a:srgbClr val="FFFFFF"/>
                </a:solidFill>
                <a:latin typeface="Garamond"/>
                <a:ea typeface="DejaVu Sans"/>
              </a:rPr>
              <a:t>26</a:t>
            </a:r>
            <a:endParaRPr lang="en-IN" sz="18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9" name="Picture 3"/>
          <p:cNvPicPr/>
          <p:nvPr/>
        </p:nvPicPr>
        <p:blipFill>
          <a:blip r:embed="rId2"/>
          <a:stretch/>
        </p:blipFill>
        <p:spPr>
          <a:xfrm>
            <a:off x="1219320" y="668880"/>
            <a:ext cx="9582120" cy="5474520"/>
          </a:xfrm>
          <a:prstGeom prst="rect">
            <a:avLst/>
          </a:prstGeom>
          <a:ln>
            <a:noFill/>
          </a:ln>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CustomShape 1"/>
          <p:cNvSpPr/>
          <p:nvPr/>
        </p:nvSpPr>
        <p:spPr>
          <a:xfrm>
            <a:off x="1295280" y="982080"/>
            <a:ext cx="9599040" cy="1301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IN" sz="4400" b="0" strike="noStrike" spc="-1">
                <a:solidFill>
                  <a:srgbClr val="262626"/>
                </a:solidFill>
                <a:latin typeface="Garamond"/>
                <a:ea typeface="DejaVu Sans"/>
              </a:rPr>
              <a:t>Virtualization</a:t>
            </a:r>
            <a:endParaRPr lang="en-IN" sz="4400" b="0" strike="noStrike" spc="-1">
              <a:latin typeface="Arial"/>
            </a:endParaRPr>
          </a:p>
        </p:txBody>
      </p:sp>
      <p:pic>
        <p:nvPicPr>
          <p:cNvPr id="104" name="Picture 3"/>
          <p:cNvPicPr/>
          <p:nvPr/>
        </p:nvPicPr>
        <p:blipFill>
          <a:blip r:embed="rId2"/>
          <a:stretch/>
        </p:blipFill>
        <p:spPr>
          <a:xfrm>
            <a:off x="1295280" y="2727000"/>
            <a:ext cx="3807720" cy="2538000"/>
          </a:xfrm>
          <a:prstGeom prst="rect">
            <a:avLst/>
          </a:prstGeom>
          <a:ln>
            <a:noFill/>
          </a:ln>
        </p:spPr>
      </p:pic>
      <p:pic>
        <p:nvPicPr>
          <p:cNvPr id="105" name="Picture 4"/>
          <p:cNvPicPr/>
          <p:nvPr/>
        </p:nvPicPr>
        <p:blipFill>
          <a:blip r:embed="rId3"/>
          <a:stretch/>
        </p:blipFill>
        <p:spPr>
          <a:xfrm>
            <a:off x="5927400" y="2795760"/>
            <a:ext cx="4967280" cy="2880000"/>
          </a:xfrm>
          <a:prstGeom prst="rect">
            <a:avLst/>
          </a:prstGeom>
          <a:ln>
            <a:noFill/>
          </a:ln>
        </p:spPr>
      </p:pic>
      <p:sp>
        <p:nvSpPr>
          <p:cNvPr id="106" name="CustomShape 2"/>
          <p:cNvSpPr/>
          <p:nvPr/>
        </p:nvSpPr>
        <p:spPr>
          <a:xfrm>
            <a:off x="11726280" y="3285000"/>
            <a:ext cx="370440" cy="36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IN" sz="1800" b="0" strike="noStrike" spc="-1">
                <a:solidFill>
                  <a:srgbClr val="FFFFFF"/>
                </a:solidFill>
                <a:latin typeface="Garamond"/>
                <a:ea typeface="DejaVu Sans"/>
              </a:rPr>
              <a:t>2</a:t>
            </a:r>
            <a:endParaRPr lang="en-IN" sz="1800" b="0" strike="noStrike" spc="-1">
              <a:latin typeface="Arial"/>
            </a:endParaRPr>
          </a:p>
        </p:txBody>
      </p:sp>
      <p:sp>
        <p:nvSpPr>
          <p:cNvPr id="107" name="CustomShape 3"/>
          <p:cNvSpPr/>
          <p:nvPr/>
        </p:nvSpPr>
        <p:spPr>
          <a:xfrm>
            <a:off x="2795400" y="6578640"/>
            <a:ext cx="7303680" cy="277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IN" sz="1000" b="0" strike="noStrike" spc="-1">
                <a:solidFill>
                  <a:srgbClr val="000000"/>
                </a:solidFill>
                <a:latin typeface="Garamond"/>
                <a:ea typeface="DejaVu Sans"/>
              </a:rPr>
              <a:t>© Please be shameless to copy any slide you need 😁</a:t>
            </a:r>
            <a:endParaRPr lang="en-IN" sz="10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 name="CustomShape 1"/>
          <p:cNvSpPr/>
          <p:nvPr/>
        </p:nvSpPr>
        <p:spPr>
          <a:xfrm>
            <a:off x="1295280" y="982080"/>
            <a:ext cx="9599040" cy="1301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IN" sz="4400" b="0" strike="noStrike" spc="-1">
                <a:solidFill>
                  <a:srgbClr val="262626"/>
                </a:solidFill>
                <a:latin typeface="Garamond"/>
                <a:ea typeface="DejaVu Sans"/>
              </a:rPr>
              <a:t>Containerization</a:t>
            </a:r>
            <a:endParaRPr lang="en-IN" sz="4400" b="0" strike="noStrike" spc="-1">
              <a:latin typeface="Arial"/>
            </a:endParaRPr>
          </a:p>
        </p:txBody>
      </p:sp>
      <p:sp>
        <p:nvSpPr>
          <p:cNvPr id="109" name="CustomShape 2"/>
          <p:cNvSpPr/>
          <p:nvPr/>
        </p:nvSpPr>
        <p:spPr>
          <a:xfrm>
            <a:off x="1295280" y="2557080"/>
            <a:ext cx="9599040" cy="3316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r">
              <a:lnSpc>
                <a:spcPct val="100000"/>
              </a:lnSpc>
              <a:spcBef>
                <a:spcPts val="320"/>
              </a:spcBef>
              <a:spcAft>
                <a:spcPts val="601"/>
              </a:spcAft>
            </a:pPr>
            <a:r>
              <a:rPr lang="en-IN" sz="1600" b="0" strike="noStrike" spc="-1">
                <a:solidFill>
                  <a:srgbClr val="262626"/>
                </a:solidFill>
                <a:latin typeface="Garamond"/>
                <a:ea typeface="DejaVu Sans"/>
              </a:rPr>
              <a:t>According to Wikipedia</a:t>
            </a:r>
            <a:endParaRPr lang="en-IN" sz="1600" b="0" strike="noStrike" spc="-1">
              <a:latin typeface="Arial"/>
            </a:endParaRPr>
          </a:p>
          <a:p>
            <a:pPr>
              <a:lnSpc>
                <a:spcPct val="100000"/>
              </a:lnSpc>
              <a:spcBef>
                <a:spcPts val="479"/>
              </a:spcBef>
              <a:spcAft>
                <a:spcPts val="601"/>
              </a:spcAft>
            </a:pPr>
            <a:endParaRPr lang="en-IN" sz="1600" b="0" strike="noStrike" spc="-1">
              <a:latin typeface="Arial"/>
            </a:endParaRPr>
          </a:p>
        </p:txBody>
      </p:sp>
      <p:sp>
        <p:nvSpPr>
          <p:cNvPr id="110" name="CustomShape 3"/>
          <p:cNvSpPr/>
          <p:nvPr/>
        </p:nvSpPr>
        <p:spPr>
          <a:xfrm>
            <a:off x="1366920" y="3060720"/>
            <a:ext cx="9527760" cy="2240640"/>
          </a:xfrm>
          <a:prstGeom prst="bracePair">
            <a:avLst>
              <a:gd name="adj" fmla="val 8333"/>
            </a:avLst>
          </a:prstGeom>
          <a:noFill/>
          <a:ln>
            <a:solidFill>
              <a:srgbClr val="4A7EBB"/>
            </a:solidFill>
            <a:round/>
          </a:ln>
        </p:spPr>
        <p:style>
          <a:lnRef idx="1">
            <a:schemeClr val="accent1"/>
          </a:lnRef>
          <a:fillRef idx="0">
            <a:schemeClr val="accent1"/>
          </a:fillRef>
          <a:effectRef idx="0">
            <a:schemeClr val="accent1"/>
          </a:effectRef>
          <a:fontRef idx="minor"/>
        </p:style>
      </p:sp>
      <p:sp>
        <p:nvSpPr>
          <p:cNvPr id="111" name="CustomShape 4"/>
          <p:cNvSpPr/>
          <p:nvPr/>
        </p:nvSpPr>
        <p:spPr>
          <a:xfrm>
            <a:off x="1809720" y="3022200"/>
            <a:ext cx="8641440" cy="2645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just">
              <a:lnSpc>
                <a:spcPct val="100000"/>
              </a:lnSpc>
            </a:pPr>
            <a:r>
              <a:rPr lang="en-IN" sz="1300" b="0" strike="noStrike" spc="-1">
                <a:solidFill>
                  <a:srgbClr val="000000"/>
                </a:solidFill>
                <a:latin typeface="Garamond"/>
                <a:ea typeface="DejaVu Sans"/>
              </a:rPr>
              <a:t>Operating-system-level virtualization, also known as containerization, refers to an operating system feature in which the kernel allows the existence of multiple isolated user-space instances. Such instances, called containers, partitions, virtualization engines (VEs) or jails (FreeBSD jail or chroot jail), may look like real computers from the point of view of programs running in them. A computer program running on an ordinary operating system can see all resources (connected devices, files and folders, network shares, CPU power, quantifiable hardware capabilities) of that computer. However, programs running inside a container can only see the container's contents and devices assigned to the container.On Unix-like operating systems, this feature can be seen as an advanced implementation of the standard chroot mechanism, which changes the apparent root folder for the current running process and its children. In addition to isolation mechanisms, the kernel often provides resource-management features to limit the impact of one container's activities on other containers.</a:t>
            </a:r>
            <a:endParaRPr lang="en-IN" sz="1300" b="0" strike="noStrike" spc="-1">
              <a:latin typeface="Arial"/>
            </a:endParaRPr>
          </a:p>
        </p:txBody>
      </p:sp>
      <p:sp>
        <p:nvSpPr>
          <p:cNvPr id="112" name="CustomShape 5"/>
          <p:cNvSpPr/>
          <p:nvPr/>
        </p:nvSpPr>
        <p:spPr>
          <a:xfrm>
            <a:off x="1809720" y="5576760"/>
            <a:ext cx="8268840" cy="454320"/>
          </a:xfrm>
          <a:prstGeom prst="roundRect">
            <a:avLst>
              <a:gd name="adj" fmla="val 16667"/>
            </a:avLst>
          </a:prstGeom>
          <a:noFill/>
          <a:ln>
            <a:solidFill>
              <a:srgbClr val="0070C0"/>
            </a:solidFill>
            <a:custDash>
              <a:ds d="400000" sp="300000"/>
              <a:ds d="100000" sp="300000"/>
            </a:custDash>
            <a:round/>
          </a:ln>
        </p:spPr>
        <p:style>
          <a:lnRef idx="2">
            <a:schemeClr val="accent1">
              <a:shade val="50000"/>
            </a:schemeClr>
          </a:lnRef>
          <a:fillRef idx="1">
            <a:schemeClr val="accent1"/>
          </a:fillRef>
          <a:effectRef idx="0">
            <a:schemeClr val="accent1"/>
          </a:effectRef>
          <a:fontRef idx="minor"/>
        </p:style>
      </p:sp>
      <p:sp>
        <p:nvSpPr>
          <p:cNvPr id="113" name="CustomShape 6"/>
          <p:cNvSpPr/>
          <p:nvPr/>
        </p:nvSpPr>
        <p:spPr>
          <a:xfrm>
            <a:off x="1983240" y="5576760"/>
            <a:ext cx="7951320" cy="45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IN" sz="1800" b="0" u="sng" strike="noStrike" spc="-1">
                <a:solidFill>
                  <a:srgbClr val="0000FF"/>
                </a:solidFill>
                <a:uFillTx/>
                <a:latin typeface="Garamond"/>
                <a:ea typeface="DejaVu Sans"/>
                <a:hlinkClick r:id="rId2"/>
              </a:rPr>
              <a:t>https://en.wikipedia.org/wiki/Operating-system-level_virtualization</a:t>
            </a:r>
            <a:r>
              <a:rPr lang="en-IN" sz="1800" b="0" strike="noStrike" spc="-1">
                <a:solidFill>
                  <a:srgbClr val="000000"/>
                </a:solidFill>
                <a:latin typeface="Garamond"/>
                <a:ea typeface="DejaVu Sans"/>
              </a:rPr>
              <a:t> </a:t>
            </a:r>
            <a:endParaRPr lang="en-IN" sz="1800" b="0" strike="noStrike" spc="-1">
              <a:latin typeface="Arial"/>
            </a:endParaRPr>
          </a:p>
        </p:txBody>
      </p:sp>
      <p:sp>
        <p:nvSpPr>
          <p:cNvPr id="114" name="CustomShape 7"/>
          <p:cNvSpPr/>
          <p:nvPr/>
        </p:nvSpPr>
        <p:spPr>
          <a:xfrm>
            <a:off x="11726280" y="3285000"/>
            <a:ext cx="370440" cy="36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IN" sz="1800" b="0" strike="noStrike" spc="-1">
                <a:solidFill>
                  <a:srgbClr val="FFFFFF"/>
                </a:solidFill>
                <a:latin typeface="Garamond"/>
                <a:ea typeface="DejaVu Sans"/>
              </a:rPr>
              <a:t>3</a:t>
            </a:r>
            <a:endParaRPr lang="en-IN" sz="1800" b="0" strike="noStrike" spc="-1">
              <a:latin typeface="Arial"/>
            </a:endParaRPr>
          </a:p>
        </p:txBody>
      </p:sp>
      <p:sp>
        <p:nvSpPr>
          <p:cNvPr id="115" name="CustomShape 8"/>
          <p:cNvSpPr/>
          <p:nvPr/>
        </p:nvSpPr>
        <p:spPr>
          <a:xfrm>
            <a:off x="2795400" y="6578640"/>
            <a:ext cx="7303680" cy="277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IN" sz="1000" b="0" strike="noStrike" spc="-1">
                <a:solidFill>
                  <a:srgbClr val="000000"/>
                </a:solidFill>
                <a:latin typeface="Garamond"/>
                <a:ea typeface="DejaVu Sans"/>
              </a:rPr>
              <a:t>© Please be shameless to copy any slide you need 😁</a:t>
            </a:r>
            <a:endParaRPr lang="en-IN" sz="10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 name="CustomShape 1"/>
          <p:cNvSpPr/>
          <p:nvPr/>
        </p:nvSpPr>
        <p:spPr>
          <a:xfrm>
            <a:off x="1295280" y="982080"/>
            <a:ext cx="9599040" cy="1301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IN" sz="4400" b="0" strike="noStrike" spc="-1">
                <a:solidFill>
                  <a:srgbClr val="262626"/>
                </a:solidFill>
                <a:latin typeface="Garamond"/>
                <a:ea typeface="DejaVu Sans"/>
              </a:rPr>
              <a:t>Containerization</a:t>
            </a:r>
            <a:endParaRPr lang="en-IN" sz="4400" b="0" strike="noStrike" spc="-1">
              <a:latin typeface="Arial"/>
            </a:endParaRPr>
          </a:p>
        </p:txBody>
      </p:sp>
      <p:pic>
        <p:nvPicPr>
          <p:cNvPr id="117" name="Picture 3"/>
          <p:cNvPicPr/>
          <p:nvPr/>
        </p:nvPicPr>
        <p:blipFill>
          <a:blip r:embed="rId2"/>
          <a:stretch/>
        </p:blipFill>
        <p:spPr>
          <a:xfrm>
            <a:off x="1295280" y="2955960"/>
            <a:ext cx="4934880" cy="2749680"/>
          </a:xfrm>
          <a:prstGeom prst="rect">
            <a:avLst/>
          </a:prstGeom>
          <a:ln>
            <a:noFill/>
          </a:ln>
        </p:spPr>
      </p:pic>
      <p:pic>
        <p:nvPicPr>
          <p:cNvPr id="118" name="Picture 4"/>
          <p:cNvPicPr/>
          <p:nvPr/>
        </p:nvPicPr>
        <p:blipFill>
          <a:blip r:embed="rId3"/>
          <a:stretch/>
        </p:blipFill>
        <p:spPr>
          <a:xfrm>
            <a:off x="6496200" y="2955960"/>
            <a:ext cx="4401360" cy="2287800"/>
          </a:xfrm>
          <a:prstGeom prst="rect">
            <a:avLst/>
          </a:prstGeom>
          <a:ln>
            <a:noFill/>
          </a:ln>
        </p:spPr>
      </p:pic>
      <p:sp>
        <p:nvSpPr>
          <p:cNvPr id="119" name="CustomShape 2"/>
          <p:cNvSpPr/>
          <p:nvPr/>
        </p:nvSpPr>
        <p:spPr>
          <a:xfrm>
            <a:off x="11726280" y="3285000"/>
            <a:ext cx="370440" cy="36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IN" sz="1800" b="0" strike="noStrike" spc="-1">
                <a:solidFill>
                  <a:srgbClr val="FFFFFF"/>
                </a:solidFill>
                <a:latin typeface="Garamond"/>
                <a:ea typeface="DejaVu Sans"/>
              </a:rPr>
              <a:t>4</a:t>
            </a:r>
            <a:endParaRPr lang="en-IN" sz="1800" b="0" strike="noStrike" spc="-1">
              <a:latin typeface="Arial"/>
            </a:endParaRPr>
          </a:p>
        </p:txBody>
      </p:sp>
      <p:sp>
        <p:nvSpPr>
          <p:cNvPr id="120" name="CustomShape 3"/>
          <p:cNvSpPr/>
          <p:nvPr/>
        </p:nvSpPr>
        <p:spPr>
          <a:xfrm>
            <a:off x="2795400" y="6578640"/>
            <a:ext cx="7303680" cy="277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IN" sz="1000" b="0" strike="noStrike" spc="-1">
                <a:solidFill>
                  <a:srgbClr val="000000"/>
                </a:solidFill>
                <a:latin typeface="Garamond"/>
                <a:ea typeface="DejaVu Sans"/>
              </a:rPr>
              <a:t>© Please be shameless to copy any slide you need 😁</a:t>
            </a:r>
            <a:endParaRPr lang="en-IN" sz="10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CustomShape 1"/>
          <p:cNvSpPr/>
          <p:nvPr/>
        </p:nvSpPr>
        <p:spPr>
          <a:xfrm>
            <a:off x="1295280" y="982080"/>
            <a:ext cx="9599040" cy="1301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IN" sz="4400" b="0" strike="noStrike" spc="-1">
                <a:solidFill>
                  <a:srgbClr val="262626"/>
                </a:solidFill>
                <a:latin typeface="Garamond"/>
                <a:ea typeface="DejaVu Sans"/>
              </a:rPr>
              <a:t>Containers vs Virtual Machines</a:t>
            </a:r>
            <a:endParaRPr lang="en-IN" sz="4400" b="0" strike="noStrike" spc="-1">
              <a:latin typeface="Arial"/>
            </a:endParaRPr>
          </a:p>
        </p:txBody>
      </p:sp>
      <p:sp>
        <p:nvSpPr>
          <p:cNvPr id="122" name="CustomShape 2"/>
          <p:cNvSpPr/>
          <p:nvPr/>
        </p:nvSpPr>
        <p:spPr>
          <a:xfrm>
            <a:off x="11726280" y="3285000"/>
            <a:ext cx="370440" cy="36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IN" sz="1800" b="0" strike="noStrike" spc="-1">
                <a:solidFill>
                  <a:srgbClr val="FFFFFF"/>
                </a:solidFill>
                <a:latin typeface="Garamond"/>
                <a:ea typeface="DejaVu Sans"/>
              </a:rPr>
              <a:t>5</a:t>
            </a:r>
            <a:endParaRPr lang="en-IN" sz="1800" b="0" strike="noStrike" spc="-1">
              <a:latin typeface="Arial"/>
            </a:endParaRPr>
          </a:p>
        </p:txBody>
      </p:sp>
      <p:sp>
        <p:nvSpPr>
          <p:cNvPr id="123" name="CustomShape 3"/>
          <p:cNvSpPr/>
          <p:nvPr/>
        </p:nvSpPr>
        <p:spPr>
          <a:xfrm>
            <a:off x="2795400" y="6578640"/>
            <a:ext cx="7303680" cy="277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IN" sz="1000" b="0" strike="noStrike" spc="-1">
                <a:solidFill>
                  <a:srgbClr val="000000"/>
                </a:solidFill>
                <a:latin typeface="Garamond"/>
                <a:ea typeface="DejaVu Sans"/>
              </a:rPr>
              <a:t>© Please be shameless to copy any slide you need 😁</a:t>
            </a:r>
            <a:endParaRPr lang="en-IN" sz="1000" b="0" strike="noStrike" spc="-1">
              <a:latin typeface="Arial"/>
            </a:endParaRPr>
          </a:p>
        </p:txBody>
      </p:sp>
      <p:pic>
        <p:nvPicPr>
          <p:cNvPr id="124" name="Picture 123"/>
          <p:cNvPicPr/>
          <p:nvPr/>
        </p:nvPicPr>
        <p:blipFill>
          <a:blip r:embed="rId2"/>
          <a:stretch/>
        </p:blipFill>
        <p:spPr>
          <a:xfrm>
            <a:off x="1476720" y="2667240"/>
            <a:ext cx="3849840" cy="3451320"/>
          </a:xfrm>
          <a:prstGeom prst="rect">
            <a:avLst/>
          </a:prstGeom>
          <a:ln>
            <a:noFill/>
          </a:ln>
        </p:spPr>
      </p:pic>
      <p:pic>
        <p:nvPicPr>
          <p:cNvPr id="125" name="Picture 124"/>
          <p:cNvPicPr/>
          <p:nvPr/>
        </p:nvPicPr>
        <p:blipFill>
          <a:blip r:embed="rId3"/>
          <a:stretch/>
        </p:blipFill>
        <p:spPr>
          <a:xfrm>
            <a:off x="6885720" y="2673360"/>
            <a:ext cx="3840840" cy="3451680"/>
          </a:xfrm>
          <a:prstGeom prst="rect">
            <a:avLst/>
          </a:prstGeom>
          <a:ln>
            <a:noFill/>
          </a:ln>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CustomShape 1"/>
          <p:cNvSpPr/>
          <p:nvPr/>
        </p:nvSpPr>
        <p:spPr>
          <a:xfrm>
            <a:off x="1295280" y="982080"/>
            <a:ext cx="9599040" cy="1301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IN" sz="4400" b="0" strike="noStrike" spc="-1">
                <a:solidFill>
                  <a:srgbClr val="262626"/>
                </a:solidFill>
                <a:latin typeface="Garamond"/>
                <a:ea typeface="DejaVu Sans"/>
              </a:rPr>
              <a:t>Docker Jargon’s</a:t>
            </a:r>
            <a:endParaRPr lang="en-IN" sz="4400" b="0" strike="noStrike" spc="-1">
              <a:latin typeface="Arial"/>
            </a:endParaRPr>
          </a:p>
        </p:txBody>
      </p:sp>
      <p:sp>
        <p:nvSpPr>
          <p:cNvPr id="127" name="CustomShape 2"/>
          <p:cNvSpPr/>
          <p:nvPr/>
        </p:nvSpPr>
        <p:spPr>
          <a:xfrm>
            <a:off x="11726280" y="3285000"/>
            <a:ext cx="370440" cy="36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IN" sz="1800" b="0" strike="noStrike" spc="-1">
                <a:solidFill>
                  <a:srgbClr val="FFFFFF"/>
                </a:solidFill>
                <a:latin typeface="Garamond"/>
                <a:ea typeface="DejaVu Sans"/>
              </a:rPr>
              <a:t>6</a:t>
            </a:r>
            <a:endParaRPr lang="en-IN" sz="1800" b="0" strike="noStrike" spc="-1">
              <a:latin typeface="Arial"/>
            </a:endParaRPr>
          </a:p>
        </p:txBody>
      </p:sp>
      <p:sp>
        <p:nvSpPr>
          <p:cNvPr id="128" name="CustomShape 3"/>
          <p:cNvSpPr/>
          <p:nvPr/>
        </p:nvSpPr>
        <p:spPr>
          <a:xfrm>
            <a:off x="2795400" y="6578640"/>
            <a:ext cx="7303680" cy="277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IN" sz="1000" b="0" strike="noStrike" spc="-1">
                <a:solidFill>
                  <a:srgbClr val="000000"/>
                </a:solidFill>
                <a:latin typeface="Garamond"/>
                <a:ea typeface="DejaVu Sans"/>
              </a:rPr>
              <a:t>© Please be shameless to copy any slide you need 😁</a:t>
            </a:r>
            <a:endParaRPr lang="en-IN" sz="1000" b="0" strike="noStrike" spc="-1">
              <a:latin typeface="Arial"/>
            </a:endParaRPr>
          </a:p>
        </p:txBody>
      </p:sp>
      <p:sp>
        <p:nvSpPr>
          <p:cNvPr id="129" name="CustomShape 4"/>
          <p:cNvSpPr/>
          <p:nvPr/>
        </p:nvSpPr>
        <p:spPr>
          <a:xfrm>
            <a:off x="1440000" y="2664000"/>
            <a:ext cx="9358560" cy="927360"/>
          </a:xfrm>
          <a:prstGeom prst="rect">
            <a:avLst/>
          </a:prstGeom>
          <a:noFill/>
          <a:ln w="12600" cap="rnd">
            <a:solidFill>
              <a:srgbClr val="000000"/>
            </a:solidFill>
            <a:custDash>
              <a:ds d="700000" sp="300000"/>
              <a:ds d="700000" sp="300000"/>
              <a:ds d="700000" sp="300000"/>
              <a:ds d="100000" sp="300000"/>
              <a:ds d="100000" sp="300000"/>
            </a:custDash>
            <a:round/>
          </a:ln>
        </p:spPr>
        <p:style>
          <a:lnRef idx="0">
            <a:scrgbClr r="0" g="0" b="0"/>
          </a:lnRef>
          <a:fillRef idx="0">
            <a:scrgbClr r="0" g="0" b="0"/>
          </a:fillRef>
          <a:effectRef idx="0">
            <a:scrgbClr r="0" g="0" b="0"/>
          </a:effectRef>
          <a:fontRef idx="minor"/>
        </p:style>
        <p:txBody>
          <a:bodyPr lIns="96120" tIns="51120" rIns="96120" bIns="51120"/>
          <a:lstStyle/>
          <a:p>
            <a:pPr algn="just">
              <a:lnSpc>
                <a:spcPct val="100000"/>
              </a:lnSpc>
            </a:pPr>
            <a:r>
              <a:rPr lang="en-IN" sz="2000" b="0" i="1" strike="noStrike" spc="-1">
                <a:solidFill>
                  <a:srgbClr val="CE181E"/>
                </a:solidFill>
                <a:latin typeface="Garamond"/>
                <a:ea typeface="DejaVu Sans"/>
              </a:rPr>
              <a:t>Images</a:t>
            </a:r>
            <a:r>
              <a:rPr lang="en-IN" sz="1800" b="0" strike="noStrike" spc="-1">
                <a:solidFill>
                  <a:srgbClr val="CE181E"/>
                </a:solidFill>
                <a:latin typeface="Garamond"/>
                <a:ea typeface="DejaVu Sans"/>
              </a:rPr>
              <a:t> – A container is launched by running an Image. An Image is an executable package that includes everything needed to run an application – the code, a runtime, libraries, env variables and any config files.</a:t>
            </a:r>
            <a:endParaRPr lang="en-IN" sz="1800" b="0" strike="noStrike" spc="-1">
              <a:latin typeface="Arial"/>
            </a:endParaRPr>
          </a:p>
        </p:txBody>
      </p:sp>
      <p:sp>
        <p:nvSpPr>
          <p:cNvPr id="130" name="CustomShape 5"/>
          <p:cNvSpPr/>
          <p:nvPr/>
        </p:nvSpPr>
        <p:spPr>
          <a:xfrm>
            <a:off x="1440000" y="3809520"/>
            <a:ext cx="9358560" cy="927360"/>
          </a:xfrm>
          <a:prstGeom prst="rect">
            <a:avLst/>
          </a:prstGeom>
          <a:noFill/>
          <a:ln w="12600" cap="rnd">
            <a:solidFill>
              <a:srgbClr val="000000"/>
            </a:solidFill>
            <a:custDash>
              <a:ds d="700000" sp="300000"/>
              <a:ds d="700000" sp="300000"/>
              <a:ds d="700000" sp="300000"/>
              <a:ds d="100000" sp="300000"/>
              <a:ds d="100000" sp="300000"/>
            </a:custDash>
            <a:round/>
          </a:ln>
        </p:spPr>
        <p:style>
          <a:lnRef idx="0">
            <a:scrgbClr r="0" g="0" b="0"/>
          </a:lnRef>
          <a:fillRef idx="0">
            <a:scrgbClr r="0" g="0" b="0"/>
          </a:fillRef>
          <a:effectRef idx="0">
            <a:scrgbClr r="0" g="0" b="0"/>
          </a:effectRef>
          <a:fontRef idx="minor"/>
        </p:style>
        <p:txBody>
          <a:bodyPr lIns="96120" tIns="51120" rIns="96120" bIns="51120"/>
          <a:lstStyle/>
          <a:p>
            <a:pPr algn="just">
              <a:lnSpc>
                <a:spcPct val="100000"/>
              </a:lnSpc>
            </a:pPr>
            <a:r>
              <a:rPr lang="en-IN" sz="2000" b="0" i="1" strike="noStrike" spc="-1">
                <a:solidFill>
                  <a:srgbClr val="CE181E"/>
                </a:solidFill>
                <a:latin typeface="Garamond"/>
                <a:ea typeface="DejaVu Sans"/>
              </a:rPr>
              <a:t>Container</a:t>
            </a:r>
            <a:r>
              <a:rPr lang="en-IN" sz="1800" b="0" strike="noStrike" spc="-1">
                <a:solidFill>
                  <a:srgbClr val="CE181E"/>
                </a:solidFill>
                <a:latin typeface="Garamond"/>
                <a:ea typeface="DejaVu Sans"/>
              </a:rPr>
              <a:t> – A container runs natively on Linux and shares the kernel of the host machine with other containers. It runs a discrete process, taking no more memory than any other executable, making it lightweight.</a:t>
            </a:r>
            <a:endParaRPr lang="en-IN" sz="1800" b="0" strike="noStrike" spc="-1">
              <a:latin typeface="Arial"/>
            </a:endParaRPr>
          </a:p>
        </p:txBody>
      </p:sp>
      <p:sp>
        <p:nvSpPr>
          <p:cNvPr id="131" name="CustomShape 6"/>
          <p:cNvSpPr/>
          <p:nvPr/>
        </p:nvSpPr>
        <p:spPr>
          <a:xfrm>
            <a:off x="1440000" y="4899960"/>
            <a:ext cx="9358560" cy="396720"/>
          </a:xfrm>
          <a:prstGeom prst="rect">
            <a:avLst/>
          </a:prstGeom>
          <a:noFill/>
          <a:ln w="12600" cap="rnd">
            <a:solidFill>
              <a:srgbClr val="000000"/>
            </a:solidFill>
            <a:custDash>
              <a:ds d="700000" sp="300000"/>
              <a:ds d="700000" sp="300000"/>
              <a:ds d="700000" sp="300000"/>
              <a:ds d="100000" sp="300000"/>
              <a:ds d="100000" sp="300000"/>
            </a:custDash>
            <a:round/>
          </a:ln>
        </p:spPr>
        <p:style>
          <a:lnRef idx="0">
            <a:scrgbClr r="0" g="0" b="0"/>
          </a:lnRef>
          <a:fillRef idx="0">
            <a:scrgbClr r="0" g="0" b="0"/>
          </a:fillRef>
          <a:effectRef idx="0">
            <a:scrgbClr r="0" g="0" b="0"/>
          </a:effectRef>
          <a:fontRef idx="minor"/>
        </p:style>
        <p:txBody>
          <a:bodyPr lIns="96120" tIns="51120" rIns="96120" bIns="51120"/>
          <a:lstStyle/>
          <a:p>
            <a:pPr algn="just">
              <a:lnSpc>
                <a:spcPct val="100000"/>
              </a:lnSpc>
            </a:pPr>
            <a:r>
              <a:rPr lang="en-IN" sz="2000" b="0" i="1" strike="noStrike" spc="-1">
                <a:solidFill>
                  <a:srgbClr val="CE181E"/>
                </a:solidFill>
                <a:latin typeface="Garamond"/>
                <a:ea typeface="DejaVu Sans"/>
              </a:rPr>
              <a:t>Service</a:t>
            </a:r>
            <a:r>
              <a:rPr lang="en-IN" sz="1800" b="0" strike="noStrike" spc="-1">
                <a:solidFill>
                  <a:srgbClr val="CE181E"/>
                </a:solidFill>
                <a:latin typeface="Garamond"/>
                <a:ea typeface="DejaVu Sans"/>
              </a:rPr>
              <a:t> – It defines how containers behave in production.</a:t>
            </a:r>
            <a:endParaRPr lang="en-IN" sz="1800" b="0" strike="noStrike" spc="-1">
              <a:latin typeface="Arial"/>
            </a:endParaRPr>
          </a:p>
        </p:txBody>
      </p:sp>
      <p:sp>
        <p:nvSpPr>
          <p:cNvPr id="132" name="CustomShape 7"/>
          <p:cNvSpPr/>
          <p:nvPr/>
        </p:nvSpPr>
        <p:spPr>
          <a:xfrm>
            <a:off x="1440000" y="5544000"/>
            <a:ext cx="9358560" cy="396720"/>
          </a:xfrm>
          <a:prstGeom prst="rect">
            <a:avLst/>
          </a:prstGeom>
          <a:noFill/>
          <a:ln w="12600" cap="rnd">
            <a:solidFill>
              <a:srgbClr val="000000"/>
            </a:solidFill>
            <a:custDash>
              <a:ds d="700000" sp="300000"/>
              <a:ds d="700000" sp="300000"/>
              <a:ds d="700000" sp="300000"/>
              <a:ds d="100000" sp="300000"/>
              <a:ds d="100000" sp="300000"/>
            </a:custDash>
            <a:round/>
          </a:ln>
        </p:spPr>
        <p:style>
          <a:lnRef idx="0">
            <a:scrgbClr r="0" g="0" b="0"/>
          </a:lnRef>
          <a:fillRef idx="0">
            <a:scrgbClr r="0" g="0" b="0"/>
          </a:fillRef>
          <a:effectRef idx="0">
            <a:scrgbClr r="0" g="0" b="0"/>
          </a:effectRef>
          <a:fontRef idx="minor"/>
        </p:style>
        <p:txBody>
          <a:bodyPr lIns="96120" tIns="51120" rIns="96120" bIns="51120"/>
          <a:lstStyle/>
          <a:p>
            <a:pPr algn="just">
              <a:lnSpc>
                <a:spcPct val="100000"/>
              </a:lnSpc>
            </a:pPr>
            <a:r>
              <a:rPr lang="en-IN" sz="2000" b="0" i="1" strike="noStrike" spc="-1">
                <a:solidFill>
                  <a:srgbClr val="CE181E"/>
                </a:solidFill>
                <a:latin typeface="Garamond"/>
                <a:ea typeface="DejaVu Sans"/>
              </a:rPr>
              <a:t>Stack</a:t>
            </a:r>
            <a:r>
              <a:rPr lang="en-IN" sz="1800" b="0" strike="noStrike" spc="-1">
                <a:solidFill>
                  <a:srgbClr val="CE181E"/>
                </a:solidFill>
                <a:latin typeface="Garamond"/>
                <a:ea typeface="DejaVu Sans"/>
              </a:rPr>
              <a:t> – It defines the interaction between services.</a:t>
            </a:r>
            <a:endParaRPr lang="en-IN" sz="18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CustomShape 1"/>
          <p:cNvSpPr/>
          <p:nvPr/>
        </p:nvSpPr>
        <p:spPr>
          <a:xfrm>
            <a:off x="1295280" y="982080"/>
            <a:ext cx="9599040" cy="1301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IN" sz="4400" b="0" strike="noStrike" spc="-1" dirty="0">
                <a:solidFill>
                  <a:srgbClr val="262626"/>
                </a:solidFill>
                <a:latin typeface="Garamond"/>
                <a:ea typeface="DejaVu Sans"/>
              </a:rPr>
              <a:t>Dockerfile</a:t>
            </a:r>
            <a:endParaRPr lang="en-IN" sz="4400" b="0" strike="noStrike" spc="-1" dirty="0">
              <a:latin typeface="Arial"/>
            </a:endParaRPr>
          </a:p>
        </p:txBody>
      </p:sp>
      <p:sp>
        <p:nvSpPr>
          <p:cNvPr id="134" name="CustomShape 2"/>
          <p:cNvSpPr/>
          <p:nvPr/>
        </p:nvSpPr>
        <p:spPr>
          <a:xfrm>
            <a:off x="11726280" y="3285000"/>
            <a:ext cx="370440" cy="36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IN" sz="1800" b="0" strike="noStrike" spc="-1">
                <a:solidFill>
                  <a:srgbClr val="FFFFFF"/>
                </a:solidFill>
                <a:latin typeface="Garamond"/>
                <a:ea typeface="DejaVu Sans"/>
              </a:rPr>
              <a:t>7</a:t>
            </a:r>
            <a:endParaRPr lang="en-IN" sz="1800" b="0" strike="noStrike" spc="-1">
              <a:latin typeface="Arial"/>
            </a:endParaRPr>
          </a:p>
        </p:txBody>
      </p:sp>
      <p:sp>
        <p:nvSpPr>
          <p:cNvPr id="135" name="CustomShape 3"/>
          <p:cNvSpPr/>
          <p:nvPr/>
        </p:nvSpPr>
        <p:spPr>
          <a:xfrm>
            <a:off x="2795400" y="6578640"/>
            <a:ext cx="7303680" cy="277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IN" sz="1000" b="0" strike="noStrike" spc="-1">
                <a:solidFill>
                  <a:srgbClr val="000000"/>
                </a:solidFill>
                <a:latin typeface="Garamond"/>
                <a:ea typeface="DejaVu Sans"/>
              </a:rPr>
              <a:t>© Please be shameless to copy any slide you need 😁</a:t>
            </a:r>
            <a:endParaRPr lang="en-IN" sz="1000" b="0" strike="noStrike" spc="-1">
              <a:latin typeface="Arial"/>
            </a:endParaRPr>
          </a:p>
        </p:txBody>
      </p:sp>
      <p:sp>
        <p:nvSpPr>
          <p:cNvPr id="136" name="CustomShape 4"/>
          <p:cNvSpPr/>
          <p:nvPr/>
        </p:nvSpPr>
        <p:spPr>
          <a:xfrm>
            <a:off x="1440000" y="2664360"/>
            <a:ext cx="9358560" cy="3166560"/>
          </a:xfrm>
          <a:prstGeom prst="rect">
            <a:avLst/>
          </a:prstGeom>
          <a:noFill/>
          <a:ln w="12600" cap="rnd">
            <a:solidFill>
              <a:srgbClr val="000000"/>
            </a:solidFill>
            <a:custDash>
              <a:ds d="700000" sp="300000"/>
              <a:ds d="700000" sp="300000"/>
              <a:ds d="700000" sp="300000"/>
              <a:ds d="100000" sp="300000"/>
              <a:ds d="100000" sp="300000"/>
            </a:custDash>
            <a:round/>
          </a:ln>
        </p:spPr>
        <p:style>
          <a:lnRef idx="0">
            <a:scrgbClr r="0" g="0" b="0"/>
          </a:lnRef>
          <a:fillRef idx="0">
            <a:scrgbClr r="0" g="0" b="0"/>
          </a:fillRef>
          <a:effectRef idx="0">
            <a:scrgbClr r="0" g="0" b="0"/>
          </a:effectRef>
          <a:fontRef idx="minor"/>
        </p:style>
        <p:txBody>
          <a:bodyPr lIns="96120" tIns="51120" rIns="96120" bIns="51120"/>
          <a:lstStyle/>
          <a:p>
            <a:pPr algn="just">
              <a:lnSpc>
                <a:spcPct val="100000"/>
              </a:lnSpc>
            </a:pPr>
            <a:r>
              <a:rPr lang="en-IN" sz="1800" b="0" i="1" strike="noStrike" spc="-1" dirty="0">
                <a:solidFill>
                  <a:srgbClr val="CE181E"/>
                </a:solidFill>
                <a:latin typeface="Garamond"/>
                <a:ea typeface="DejaVu Sans"/>
              </a:rPr>
              <a:t>Dockerfile</a:t>
            </a:r>
            <a:r>
              <a:rPr lang="en-IN" sz="1800" b="0" strike="noStrike" spc="-1" dirty="0">
                <a:solidFill>
                  <a:srgbClr val="CE181E"/>
                </a:solidFill>
                <a:latin typeface="Garamond"/>
                <a:ea typeface="DejaVu Sans"/>
              </a:rPr>
              <a:t> defines what goes on in the environment inside your container. Access to resources like networking interfaces and disk drives is virtualized inside this environment, which is isolated from the rest of your system, so you need to map ports to the outside world, and be specific about what files you want to “copy in” to that environment. However, after doing that, you can expect that the build of your app defined in this Dockerfile behaves exactly the same wherever it runs. Every directive in the Dockerfile would  create a new layer on top of the base image.</a:t>
            </a:r>
            <a:endParaRPr lang="en-IN" sz="1800" b="0" strike="noStrike" spc="-1" dirty="0">
              <a:latin typeface="Arial"/>
            </a:endParaRPr>
          </a:p>
          <a:p>
            <a:pPr algn="just">
              <a:lnSpc>
                <a:spcPct val="100000"/>
              </a:lnSpc>
            </a:pPr>
            <a:endParaRPr lang="en-IN" sz="1800" b="0" strike="noStrike" spc="-1" dirty="0">
              <a:latin typeface="Arial"/>
            </a:endParaRPr>
          </a:p>
          <a:p>
            <a:pPr algn="just">
              <a:lnSpc>
                <a:spcPct val="100000"/>
              </a:lnSpc>
            </a:pPr>
            <a:r>
              <a:rPr lang="en-IN" sz="1800" b="0" strike="noStrike" spc="-1" dirty="0">
                <a:solidFill>
                  <a:srgbClr val="CE181E"/>
                </a:solidFill>
                <a:latin typeface="Garamond"/>
                <a:ea typeface="DejaVu Sans"/>
              </a:rPr>
              <a:t>I would recommend reading - </a:t>
            </a:r>
            <a:r>
              <a:rPr lang="en-IN" sz="1800" b="0" u="sng" strike="noStrike" spc="-1" dirty="0">
                <a:solidFill>
                  <a:srgbClr val="0000FF"/>
                </a:solidFill>
                <a:uFillTx/>
                <a:latin typeface="Garamond"/>
                <a:ea typeface="DejaVu Sans"/>
                <a:hlinkClick r:id="rId2"/>
              </a:rPr>
              <a:t>https://devopscube.com/what-is-docker/</a:t>
            </a:r>
            <a:r>
              <a:rPr lang="en-IN" sz="1800" b="0" strike="noStrike" spc="-1" dirty="0">
                <a:solidFill>
                  <a:srgbClr val="CE181E"/>
                </a:solidFill>
                <a:latin typeface="Garamond"/>
                <a:ea typeface="DejaVu Sans"/>
              </a:rPr>
              <a:t> before proceeding any further.</a:t>
            </a:r>
            <a:endParaRPr lang="en-IN" sz="18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 name="CustomShape 1"/>
          <p:cNvSpPr/>
          <p:nvPr/>
        </p:nvSpPr>
        <p:spPr>
          <a:xfrm>
            <a:off x="1295280" y="982080"/>
            <a:ext cx="9599040" cy="1301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IN" sz="4400" b="0" strike="noStrike" spc="-1" dirty="0">
                <a:solidFill>
                  <a:srgbClr val="262626"/>
                </a:solidFill>
                <a:latin typeface="Garamond"/>
                <a:ea typeface="DejaVu Sans"/>
              </a:rPr>
              <a:t>Docker-Compose &amp; Docker-Machine</a:t>
            </a:r>
            <a:endParaRPr lang="en-IN" sz="4400" b="0" strike="noStrike" spc="-1" dirty="0">
              <a:latin typeface="Arial"/>
            </a:endParaRPr>
          </a:p>
        </p:txBody>
      </p:sp>
      <p:sp>
        <p:nvSpPr>
          <p:cNvPr id="192" name="CustomShape 2"/>
          <p:cNvSpPr/>
          <p:nvPr/>
        </p:nvSpPr>
        <p:spPr>
          <a:xfrm>
            <a:off x="2795400" y="6578640"/>
            <a:ext cx="7303680" cy="277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IN" sz="1000" b="0" strike="noStrike" spc="-1">
                <a:solidFill>
                  <a:srgbClr val="000000"/>
                </a:solidFill>
                <a:latin typeface="Garamond"/>
                <a:ea typeface="DejaVu Sans"/>
              </a:rPr>
              <a:t>© Please be shameless to copy any slide you need 😁</a:t>
            </a:r>
            <a:endParaRPr lang="en-IN" sz="1000" b="0" strike="noStrike" spc="-1">
              <a:latin typeface="Arial"/>
            </a:endParaRPr>
          </a:p>
        </p:txBody>
      </p:sp>
      <p:sp>
        <p:nvSpPr>
          <p:cNvPr id="193" name="CustomShape 3"/>
          <p:cNvSpPr/>
          <p:nvPr/>
        </p:nvSpPr>
        <p:spPr>
          <a:xfrm>
            <a:off x="1404000" y="2664360"/>
            <a:ext cx="9430920" cy="3441972"/>
          </a:xfrm>
          <a:prstGeom prst="rect">
            <a:avLst/>
          </a:prstGeom>
          <a:noFill/>
          <a:ln w="12600" cap="rnd">
            <a:solidFill>
              <a:srgbClr val="000000"/>
            </a:solidFill>
            <a:custDash>
              <a:ds d="700000" sp="300000"/>
              <a:ds d="700000" sp="300000"/>
              <a:ds d="700000" sp="300000"/>
              <a:ds d="100000" sp="300000"/>
              <a:ds d="100000" sp="300000"/>
            </a:custDash>
            <a:round/>
          </a:ln>
        </p:spPr>
        <p:style>
          <a:lnRef idx="0">
            <a:scrgbClr r="0" g="0" b="0"/>
          </a:lnRef>
          <a:fillRef idx="0">
            <a:scrgbClr r="0" g="0" b="0"/>
          </a:fillRef>
          <a:effectRef idx="0">
            <a:scrgbClr r="0" g="0" b="0"/>
          </a:effectRef>
          <a:fontRef idx="minor"/>
        </p:style>
        <p:txBody>
          <a:bodyPr lIns="96120" tIns="51120" rIns="96120" bIns="51120"/>
          <a:lstStyle/>
          <a:p>
            <a:pPr marL="285750" indent="-285750" algn="just">
              <a:lnSpc>
                <a:spcPct val="100000"/>
              </a:lnSpc>
              <a:buFont typeface="Wingdings" pitchFamily="2" charset="2"/>
              <a:buChar char="v"/>
            </a:pPr>
            <a:r>
              <a:rPr lang="en-IN" sz="1600" b="0" strike="noStrike" spc="-1" dirty="0">
                <a:solidFill>
                  <a:srgbClr val="000000"/>
                </a:solidFill>
                <a:latin typeface="Garamond"/>
                <a:ea typeface="DejaVu Sans"/>
              </a:rPr>
              <a:t>Well, each Docker container by default runs within the default network created by the Docker Engine.</a:t>
            </a:r>
          </a:p>
          <a:p>
            <a:pPr marL="285750" indent="-285750" algn="just">
              <a:lnSpc>
                <a:spcPct val="100000"/>
              </a:lnSpc>
              <a:buFont typeface="Wingdings" pitchFamily="2" charset="2"/>
              <a:buChar char="v"/>
            </a:pPr>
            <a:r>
              <a:rPr lang="en-IN" sz="1600" spc="-1" dirty="0">
                <a:solidFill>
                  <a:srgbClr val="000000"/>
                </a:solidFill>
                <a:latin typeface="Garamond"/>
                <a:ea typeface="DejaVu Sans"/>
              </a:rPr>
              <a:t>What if we wanted to create a group of containers for each service in an application and make them share the same network? This is where Docker-Compose comes in. </a:t>
            </a:r>
          </a:p>
          <a:p>
            <a:pPr marL="285750" indent="-285750" algn="just">
              <a:lnSpc>
                <a:spcPct val="100000"/>
              </a:lnSpc>
              <a:buFont typeface="Wingdings" pitchFamily="2" charset="2"/>
              <a:buChar char="v"/>
            </a:pPr>
            <a:r>
              <a:rPr lang="en-IN" sz="1600" b="0" strike="noStrike" spc="-1" dirty="0">
                <a:solidFill>
                  <a:srgbClr val="000000"/>
                </a:solidFill>
                <a:latin typeface="Garamond"/>
                <a:ea typeface="DejaVu Sans"/>
              </a:rPr>
              <a:t>Docker-Compose is service/container orchestration tool within the Docker tool-set.</a:t>
            </a:r>
          </a:p>
          <a:p>
            <a:pPr marL="285750" indent="-285750" algn="just">
              <a:lnSpc>
                <a:spcPct val="100000"/>
              </a:lnSpc>
              <a:buFont typeface="Wingdings" pitchFamily="2" charset="2"/>
              <a:buChar char="v"/>
            </a:pPr>
            <a:r>
              <a:rPr lang="en-IN" sz="1600" spc="-1" dirty="0">
                <a:solidFill>
                  <a:srgbClr val="000000"/>
                </a:solidFill>
                <a:latin typeface="Garamond"/>
                <a:ea typeface="DejaVu Sans"/>
              </a:rPr>
              <a:t>This is done by creating a </a:t>
            </a:r>
            <a:r>
              <a:rPr lang="en-IN" sz="1600" spc="-1" dirty="0">
                <a:solidFill>
                  <a:srgbClr val="FF0000"/>
                </a:solidFill>
                <a:latin typeface="Garamond"/>
                <a:ea typeface="DejaVu Sans"/>
              </a:rPr>
              <a:t>docker-</a:t>
            </a:r>
            <a:r>
              <a:rPr lang="en-IN" sz="1600" spc="-1" dirty="0" err="1">
                <a:solidFill>
                  <a:srgbClr val="FF0000"/>
                </a:solidFill>
                <a:latin typeface="Garamond"/>
                <a:ea typeface="DejaVu Sans"/>
              </a:rPr>
              <a:t>compose.yml</a:t>
            </a:r>
            <a:r>
              <a:rPr lang="en-IN" sz="1600" spc="-1" dirty="0">
                <a:solidFill>
                  <a:srgbClr val="000000"/>
                </a:solidFill>
                <a:latin typeface="Garamond"/>
                <a:ea typeface="DejaVu Sans"/>
              </a:rPr>
              <a:t> file which shares almost the same directives as a Dockerfile expect that it follows the </a:t>
            </a:r>
            <a:r>
              <a:rPr lang="en-IN" sz="1600" spc="-1" dirty="0">
                <a:solidFill>
                  <a:srgbClr val="000000"/>
                </a:solidFill>
                <a:latin typeface="Garamond"/>
                <a:ea typeface="DejaVu Sans"/>
                <a:hlinkClick r:id="rId2"/>
              </a:rPr>
              <a:t>yml/yaml</a:t>
            </a:r>
            <a:r>
              <a:rPr lang="en-IN" sz="1600" spc="-1" dirty="0">
                <a:solidFill>
                  <a:srgbClr val="000000"/>
                </a:solidFill>
                <a:latin typeface="Garamond"/>
                <a:ea typeface="DejaVu Sans"/>
              </a:rPr>
              <a:t> document format. </a:t>
            </a:r>
          </a:p>
          <a:p>
            <a:pPr marL="285750" indent="-285750" algn="just">
              <a:lnSpc>
                <a:spcPct val="100000"/>
              </a:lnSpc>
              <a:buFont typeface="Wingdings" pitchFamily="2" charset="2"/>
              <a:buChar char="v"/>
            </a:pPr>
            <a:r>
              <a:rPr lang="en-IN" sz="1600" b="0" strike="noStrike" spc="-1" dirty="0">
                <a:solidFill>
                  <a:srgbClr val="000000"/>
                </a:solidFill>
                <a:latin typeface="Garamond"/>
                <a:ea typeface="DejaVu Sans"/>
              </a:rPr>
              <a:t>Unless if you are using </a:t>
            </a:r>
            <a:r>
              <a:rPr lang="en-IN" sz="1600" spc="-1" dirty="0">
                <a:solidFill>
                  <a:srgbClr val="000000"/>
                </a:solidFill>
                <a:latin typeface="Garamond"/>
                <a:ea typeface="DejaVu Sans"/>
              </a:rPr>
              <a:t>a Mac or Windows docker-compose would have to be installed separately. </a:t>
            </a:r>
          </a:p>
          <a:p>
            <a:pPr marL="285750" indent="-285750" algn="just">
              <a:lnSpc>
                <a:spcPct val="100000"/>
              </a:lnSpc>
              <a:buFont typeface="Wingdings" pitchFamily="2" charset="2"/>
              <a:buChar char="v"/>
            </a:pPr>
            <a:r>
              <a:rPr lang="en-IN" sz="1600" b="0" strike="noStrike" spc="-1" dirty="0">
                <a:solidFill>
                  <a:srgbClr val="000000"/>
                </a:solidFill>
                <a:latin typeface="Garamond"/>
                <a:ea typeface="DejaVu Sans"/>
              </a:rPr>
              <a:t>The </a:t>
            </a:r>
            <a:r>
              <a:rPr lang="en-IN" sz="1600" b="0" strike="noStrike" spc="-1" dirty="0">
                <a:solidFill>
                  <a:srgbClr val="FF0000"/>
                </a:solidFill>
                <a:latin typeface="Garamond"/>
                <a:ea typeface="DejaVu Sans"/>
              </a:rPr>
              <a:t>docker-compose build</a:t>
            </a:r>
            <a:r>
              <a:rPr lang="en-IN" sz="1600" b="0" strike="noStrike" spc="-1" dirty="0">
                <a:solidFill>
                  <a:srgbClr val="000000"/>
                </a:solidFill>
                <a:latin typeface="Garamond"/>
                <a:ea typeface="DejaVu Sans"/>
              </a:rPr>
              <a:t> command builds the required images by reading the docker-</a:t>
            </a:r>
            <a:r>
              <a:rPr lang="en-IN" sz="1600" b="0" strike="noStrike" spc="-1" dirty="0" err="1">
                <a:solidFill>
                  <a:srgbClr val="000000"/>
                </a:solidFill>
                <a:latin typeface="Garamond"/>
                <a:ea typeface="DejaVu Sans"/>
              </a:rPr>
              <a:t>compose.ym</a:t>
            </a:r>
            <a:r>
              <a:rPr lang="en-IN" sz="1600" spc="-1" dirty="0" err="1">
                <a:solidFill>
                  <a:srgbClr val="000000"/>
                </a:solidFill>
                <a:latin typeface="Garamond"/>
                <a:ea typeface="DejaVu Sans"/>
              </a:rPr>
              <a:t>l</a:t>
            </a:r>
            <a:r>
              <a:rPr lang="en-IN" sz="1600" spc="-1" dirty="0">
                <a:solidFill>
                  <a:srgbClr val="000000"/>
                </a:solidFill>
                <a:latin typeface="Garamond"/>
                <a:ea typeface="DejaVu Sans"/>
              </a:rPr>
              <a:t> file.</a:t>
            </a:r>
          </a:p>
          <a:p>
            <a:pPr marL="285750" indent="-285750" algn="just">
              <a:lnSpc>
                <a:spcPct val="100000"/>
              </a:lnSpc>
              <a:buFont typeface="Wingdings" pitchFamily="2" charset="2"/>
              <a:buChar char="v"/>
            </a:pPr>
            <a:r>
              <a:rPr lang="en-IN" sz="1600" b="0" strike="noStrike" spc="-1" dirty="0">
                <a:solidFill>
                  <a:srgbClr val="000000"/>
                </a:solidFill>
                <a:latin typeface="Garamond"/>
                <a:ea typeface="DejaVu Sans"/>
              </a:rPr>
              <a:t>The </a:t>
            </a:r>
            <a:r>
              <a:rPr lang="en-IN" sz="1600" b="0" strike="noStrike" spc="-1" dirty="0">
                <a:solidFill>
                  <a:srgbClr val="FF0000"/>
                </a:solidFill>
                <a:latin typeface="Garamond"/>
                <a:ea typeface="DejaVu Sans"/>
              </a:rPr>
              <a:t>docker</a:t>
            </a:r>
            <a:r>
              <a:rPr lang="en-IN" sz="1600" spc="-1" dirty="0">
                <a:solidFill>
                  <a:srgbClr val="FF0000"/>
                </a:solidFill>
                <a:latin typeface="Garamond"/>
                <a:ea typeface="DejaVu Sans"/>
              </a:rPr>
              <a:t>-compose up</a:t>
            </a:r>
            <a:r>
              <a:rPr lang="en-IN" sz="1600" spc="-1" dirty="0">
                <a:solidFill>
                  <a:srgbClr val="000000"/>
                </a:solidFill>
                <a:latin typeface="Garamond"/>
                <a:ea typeface="DejaVu Sans"/>
              </a:rPr>
              <a:t> command spins up all the containers defined in the docker-</a:t>
            </a:r>
            <a:r>
              <a:rPr lang="en-IN" sz="1600" spc="-1" dirty="0" err="1">
                <a:solidFill>
                  <a:srgbClr val="000000"/>
                </a:solidFill>
                <a:latin typeface="Garamond"/>
                <a:ea typeface="DejaVu Sans"/>
              </a:rPr>
              <a:t>compose.yml</a:t>
            </a:r>
            <a:r>
              <a:rPr lang="en-IN" sz="1600" spc="-1" dirty="0">
                <a:solidFill>
                  <a:srgbClr val="000000"/>
                </a:solidFill>
                <a:latin typeface="Garamond"/>
                <a:ea typeface="DejaVu Sans"/>
              </a:rPr>
              <a:t> file.</a:t>
            </a:r>
          </a:p>
          <a:p>
            <a:pPr marL="285750" indent="-285750" algn="just">
              <a:lnSpc>
                <a:spcPct val="100000"/>
              </a:lnSpc>
              <a:buFont typeface="Wingdings" pitchFamily="2" charset="2"/>
              <a:buChar char="v"/>
            </a:pPr>
            <a:r>
              <a:rPr lang="en-IN" sz="1600" b="0" strike="noStrike" spc="-1" dirty="0">
                <a:solidFill>
                  <a:srgbClr val="000000"/>
                </a:solidFill>
                <a:latin typeface="Garamond"/>
                <a:ea typeface="DejaVu Sans"/>
              </a:rPr>
              <a:t>The </a:t>
            </a:r>
            <a:r>
              <a:rPr lang="en-IN" sz="1600" b="0" strike="noStrike" spc="-1" dirty="0">
                <a:solidFill>
                  <a:srgbClr val="FF0000"/>
                </a:solidFill>
                <a:latin typeface="Garamond"/>
                <a:ea typeface="DejaVu Sans"/>
              </a:rPr>
              <a:t>docker-compose down</a:t>
            </a:r>
            <a:r>
              <a:rPr lang="en-IN" sz="1600" b="0" strike="noStrike" spc="-1" dirty="0">
                <a:solidFill>
                  <a:srgbClr val="000000"/>
                </a:solidFill>
                <a:latin typeface="Garamond"/>
                <a:ea typeface="DejaVu Sans"/>
              </a:rPr>
              <a:t> command </a:t>
            </a:r>
            <a:r>
              <a:rPr lang="en-IN" sz="1600" spc="-1" dirty="0">
                <a:solidFill>
                  <a:srgbClr val="000000"/>
                </a:solidFill>
                <a:latin typeface="Garamond"/>
                <a:ea typeface="DejaVu Sans"/>
              </a:rPr>
              <a:t>brings down all the containers defined in the docker-</a:t>
            </a:r>
            <a:r>
              <a:rPr lang="en-IN" sz="1600" spc="-1" dirty="0" err="1">
                <a:solidFill>
                  <a:srgbClr val="000000"/>
                </a:solidFill>
                <a:latin typeface="Garamond"/>
                <a:ea typeface="DejaVu Sans"/>
              </a:rPr>
              <a:t>compose.yml</a:t>
            </a:r>
            <a:r>
              <a:rPr lang="en-IN" sz="1600" spc="-1" dirty="0">
                <a:solidFill>
                  <a:srgbClr val="000000"/>
                </a:solidFill>
                <a:latin typeface="Garamond"/>
                <a:ea typeface="DejaVu Sans"/>
              </a:rPr>
              <a:t> file.</a:t>
            </a:r>
          </a:p>
          <a:p>
            <a:pPr marL="285750" indent="-285750" algn="just">
              <a:lnSpc>
                <a:spcPct val="100000"/>
              </a:lnSpc>
              <a:buFont typeface="Wingdings" pitchFamily="2" charset="2"/>
              <a:buChar char="v"/>
            </a:pPr>
            <a:r>
              <a:rPr lang="en-IN" sz="1600" spc="-1" dirty="0">
                <a:solidFill>
                  <a:srgbClr val="000000"/>
                </a:solidFill>
                <a:latin typeface="Garamond"/>
                <a:ea typeface="DejaVu Sans"/>
              </a:rPr>
              <a:t>However, full support for docker-compose is still not available on all cloud computation platforms.</a:t>
            </a:r>
          </a:p>
          <a:p>
            <a:pPr marL="285750" indent="-285750" algn="just">
              <a:lnSpc>
                <a:spcPct val="100000"/>
              </a:lnSpc>
              <a:buFont typeface="Wingdings" pitchFamily="2" charset="2"/>
              <a:buChar char="v"/>
            </a:pPr>
            <a:r>
              <a:rPr lang="en-IN" sz="1600" b="0" strike="noStrike" spc="-1" dirty="0">
                <a:solidFill>
                  <a:srgbClr val="000000"/>
                </a:solidFill>
                <a:latin typeface="Garamond"/>
                <a:ea typeface="DejaVu Sans"/>
              </a:rPr>
              <a:t>Docker-Machine is another tool in the Docker tool-set which let us manage the creation of VM/VA necessary for orchestrating docker containers. </a:t>
            </a:r>
          </a:p>
          <a:p>
            <a:pPr marL="285750" indent="-285750" algn="just">
              <a:lnSpc>
                <a:spcPct val="100000"/>
              </a:lnSpc>
              <a:buFont typeface="Wingdings" pitchFamily="2" charset="2"/>
              <a:buChar char="v"/>
            </a:pPr>
            <a:endParaRPr lang="en-IN" sz="1600" b="0" strike="noStrike" spc="-1" dirty="0">
              <a:latin typeface="Arial"/>
            </a:endParaRPr>
          </a:p>
        </p:txBody>
      </p:sp>
      <p:sp>
        <p:nvSpPr>
          <p:cNvPr id="194" name="CustomShape 4"/>
          <p:cNvSpPr/>
          <p:nvPr/>
        </p:nvSpPr>
        <p:spPr>
          <a:xfrm>
            <a:off x="11592000" y="3285000"/>
            <a:ext cx="504720" cy="36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IN" sz="1800" b="0" strike="noStrike" spc="-1" dirty="0">
                <a:solidFill>
                  <a:srgbClr val="FFFFFF"/>
                </a:solidFill>
                <a:latin typeface="Garamond"/>
                <a:ea typeface="DejaVu Sans"/>
              </a:rPr>
              <a:t>8</a:t>
            </a:r>
            <a:endParaRPr lang="en-IN" sz="1800" b="0" strike="noStrike" spc="-1" dirty="0">
              <a:latin typeface="Arial"/>
            </a:endParaRPr>
          </a:p>
        </p:txBody>
      </p:sp>
    </p:spTree>
    <p:extLst>
      <p:ext uri="{BB962C8B-B14F-4D97-AF65-F5344CB8AC3E}">
        <p14:creationId xmlns:p14="http://schemas.microsoft.com/office/powerpoint/2010/main" val="2884921973"/>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A7F952EE-C271-584E-8E2A-16FE106EDBE3}">
  <we:reference id="wa104178141" version="3.10.0.19" store="en-US" storeType="OMEX"/>
  <we:alternateReferences>
    <we:reference id="wa104178141" version="3.10.0.19" store="WA104178141"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Organic</Template>
  <TotalTime>21431</TotalTime>
  <Words>2603</Words>
  <Application>Microsoft Macintosh PowerPoint</Application>
  <PresentationFormat>Widescreen</PresentationFormat>
  <Paragraphs>305</Paragraphs>
  <Slides>28</Slides>
  <Notes>0</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28</vt:i4>
      </vt:variant>
    </vt:vector>
  </HeadingPairs>
  <TitlesOfParts>
    <vt:vector size="36" baseType="lpstr">
      <vt:lpstr>Arial</vt:lpstr>
      <vt:lpstr>DejaVu Sans</vt:lpstr>
      <vt:lpstr>Garamond</vt:lpstr>
      <vt:lpstr>Meslo LG M DZ for Powerline</vt:lpstr>
      <vt:lpstr>Symbol</vt:lpstr>
      <vt:lpstr>Wingdings</vt:lpstr>
      <vt:lpstr>Office Theme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16.0012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Let’s Microservices</dc:title>
  <dc:subject/>
  <dc:creator>Subrahmanyam Devarakonda</dc:creator>
  <dc:description/>
  <cp:lastModifiedBy>Subrahmanyam Devarakonda</cp:lastModifiedBy>
  <cp:revision>160</cp:revision>
  <cp:lastPrinted>2018-02-18T17:41:14Z</cp:lastPrinted>
  <dcterms:created xsi:type="dcterms:W3CDTF">2018-02-18T14:38:46Z</dcterms:created>
  <dcterms:modified xsi:type="dcterms:W3CDTF">2018-04-21T18:53:36Z</dcterms:modified>
  <dc:language>en-IN</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16.0010</vt:lpwstr>
  </property>
  <property fmtid="{D5CDD505-2E9C-101B-9397-08002B2CF9AE}" pid="3" name="HiddenSlides">
    <vt:i4>0</vt:i4>
  </property>
  <property fmtid="{D5CDD505-2E9C-101B-9397-08002B2CF9AE}" pid="4" name="HyperlinksChanged">
    <vt:bool>false</vt:bool>
  </property>
  <property fmtid="{D5CDD505-2E9C-101B-9397-08002B2CF9AE}" pid="5" name="LinksUpToDate">
    <vt:bool>false</vt:bool>
  </property>
  <property fmtid="{D5CDD505-2E9C-101B-9397-08002B2CF9AE}" pid="6" name="MMClips">
    <vt:i4>0</vt:i4>
  </property>
  <property fmtid="{D5CDD505-2E9C-101B-9397-08002B2CF9AE}" pid="7" name="Notes">
    <vt:i4>3</vt:i4>
  </property>
  <property fmtid="{D5CDD505-2E9C-101B-9397-08002B2CF9AE}" pid="8" name="PresentationFormat">
    <vt:lpwstr>Widescreen</vt:lpwstr>
  </property>
  <property fmtid="{D5CDD505-2E9C-101B-9397-08002B2CF9AE}" pid="9" name="ScaleCrop">
    <vt:bool>false</vt:bool>
  </property>
  <property fmtid="{D5CDD505-2E9C-101B-9397-08002B2CF9AE}" pid="10" name="ShareDoc">
    <vt:bool>false</vt:bool>
  </property>
  <property fmtid="{D5CDD505-2E9C-101B-9397-08002B2CF9AE}" pid="11" name="Slides">
    <vt:i4>21</vt:i4>
  </property>
</Properties>
</file>